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68" r:id="rId5"/>
    <p:sldId id="259" r:id="rId6"/>
    <p:sldId id="270" r:id="rId7"/>
    <p:sldId id="261" r:id="rId8"/>
    <p:sldId id="271" r:id="rId9"/>
    <p:sldId id="262" r:id="rId10"/>
    <p:sldId id="272" r:id="rId11"/>
    <p:sldId id="263"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7" r:id="rId26"/>
    <p:sldId id="286" r:id="rId27"/>
    <p:sldId id="265" r:id="rId28"/>
  </p:sldIdLst>
  <p:sldSz cx="18288000" cy="10287000"/>
  <p:notesSz cx="6858000" cy="9144000"/>
  <p:embeddedFontLst>
    <p:embeddedFont>
      <p:font typeface="Cosmic Octo Medium" panose="020B0604020202020204" charset="0"/>
      <p:regular r:id="rId30"/>
    </p:embeddedFont>
    <p:embeddedFont>
      <p:font typeface="Montserrat" panose="00000500000000000000" pitchFamily="2" charset="0"/>
      <p:regular r:id="rId31"/>
      <p:bold r:id="rId32"/>
      <p:italic r:id="rId33"/>
      <p:boldItalic r:id="rId34"/>
    </p:embeddedFont>
    <p:embeddedFont>
      <p:font typeface="Montserrat Bold" panose="00000800000000000000"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0" d="100"/>
          <a:sy n="40" d="100"/>
        </p:scale>
        <p:origin x="9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4B565-3F65-4F6A-9222-30454CE50A87}"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0F469-393F-478B-8080-225AFDF86EC2}" type="slidenum">
              <a:rPr lang="en-US" smtClean="0"/>
              <a:t>‹#›</a:t>
            </a:fld>
            <a:endParaRPr lang="en-US"/>
          </a:p>
        </p:txBody>
      </p:sp>
    </p:spTree>
    <p:extLst>
      <p:ext uri="{BB962C8B-B14F-4D97-AF65-F5344CB8AC3E}">
        <p14:creationId xmlns:p14="http://schemas.microsoft.com/office/powerpoint/2010/main" val="3476864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B0F469-393F-478B-8080-225AFDF86EC2}" type="slidenum">
              <a:rPr lang="en-US" smtClean="0"/>
              <a:t>13</a:t>
            </a:fld>
            <a:endParaRPr lang="en-US"/>
          </a:p>
        </p:txBody>
      </p:sp>
    </p:spTree>
    <p:extLst>
      <p:ext uri="{BB962C8B-B14F-4D97-AF65-F5344CB8AC3E}">
        <p14:creationId xmlns:p14="http://schemas.microsoft.com/office/powerpoint/2010/main" val="59789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BBC95-89C7-E814-8527-A6024E38B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F196B-C327-8C6E-C452-A0E170A3B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2EBE1-F0BC-7613-1F0B-BDC4C81C60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9BDE69-13C1-3F8F-BC4F-81F381B071C1}"/>
              </a:ext>
            </a:extLst>
          </p:cNvPr>
          <p:cNvSpPr>
            <a:spLocks noGrp="1"/>
          </p:cNvSpPr>
          <p:nvPr>
            <p:ph type="sldNum" sz="quarter" idx="5"/>
          </p:nvPr>
        </p:nvSpPr>
        <p:spPr/>
        <p:txBody>
          <a:bodyPr/>
          <a:lstStyle/>
          <a:p>
            <a:fld id="{97B0F469-393F-478B-8080-225AFDF86EC2}" type="slidenum">
              <a:rPr lang="en-US" smtClean="0"/>
              <a:t>22</a:t>
            </a:fld>
            <a:endParaRPr lang="en-US"/>
          </a:p>
        </p:txBody>
      </p:sp>
    </p:spTree>
    <p:extLst>
      <p:ext uri="{BB962C8B-B14F-4D97-AF65-F5344CB8AC3E}">
        <p14:creationId xmlns:p14="http://schemas.microsoft.com/office/powerpoint/2010/main" val="908078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A475E-1947-8465-03C5-434FFD452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9786E9-F757-3FFE-21C3-0E717FFBB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D2E0-0A0D-33DF-78AF-69310B917F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33CC51-28A8-C547-E42C-6B9701C9A859}"/>
              </a:ext>
            </a:extLst>
          </p:cNvPr>
          <p:cNvSpPr>
            <a:spLocks noGrp="1"/>
          </p:cNvSpPr>
          <p:nvPr>
            <p:ph type="sldNum" sz="quarter" idx="5"/>
          </p:nvPr>
        </p:nvSpPr>
        <p:spPr/>
        <p:txBody>
          <a:bodyPr/>
          <a:lstStyle/>
          <a:p>
            <a:fld id="{97B0F469-393F-478B-8080-225AFDF86EC2}" type="slidenum">
              <a:rPr lang="en-US" smtClean="0"/>
              <a:t>23</a:t>
            </a:fld>
            <a:endParaRPr lang="en-US"/>
          </a:p>
        </p:txBody>
      </p:sp>
    </p:spTree>
    <p:extLst>
      <p:ext uri="{BB962C8B-B14F-4D97-AF65-F5344CB8AC3E}">
        <p14:creationId xmlns:p14="http://schemas.microsoft.com/office/powerpoint/2010/main" val="211861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F5C75-C479-7936-61FB-4FE4BD401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511E74-3AD8-9881-11CB-968F9674D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84DCF-203F-E367-143B-B99A889B15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154E45-A6DF-65E9-91C2-968C127E4FBD}"/>
              </a:ext>
            </a:extLst>
          </p:cNvPr>
          <p:cNvSpPr>
            <a:spLocks noGrp="1"/>
          </p:cNvSpPr>
          <p:nvPr>
            <p:ph type="sldNum" sz="quarter" idx="5"/>
          </p:nvPr>
        </p:nvSpPr>
        <p:spPr/>
        <p:txBody>
          <a:bodyPr/>
          <a:lstStyle/>
          <a:p>
            <a:fld id="{97B0F469-393F-478B-8080-225AFDF86EC2}" type="slidenum">
              <a:rPr lang="en-US" smtClean="0"/>
              <a:t>24</a:t>
            </a:fld>
            <a:endParaRPr lang="en-US"/>
          </a:p>
        </p:txBody>
      </p:sp>
    </p:spTree>
    <p:extLst>
      <p:ext uri="{BB962C8B-B14F-4D97-AF65-F5344CB8AC3E}">
        <p14:creationId xmlns:p14="http://schemas.microsoft.com/office/powerpoint/2010/main" val="4189501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0BC7F-11C4-3D9A-2660-D1B1B2091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295A2A-7F39-024B-DFAD-C7C027B65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6393DD-0A4A-7BCE-AAC1-259D4C37BA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849C89-BDC8-EEDB-24B0-AC4925F7D82F}"/>
              </a:ext>
            </a:extLst>
          </p:cNvPr>
          <p:cNvSpPr>
            <a:spLocks noGrp="1"/>
          </p:cNvSpPr>
          <p:nvPr>
            <p:ph type="sldNum" sz="quarter" idx="5"/>
          </p:nvPr>
        </p:nvSpPr>
        <p:spPr/>
        <p:txBody>
          <a:bodyPr/>
          <a:lstStyle/>
          <a:p>
            <a:fld id="{97B0F469-393F-478B-8080-225AFDF86EC2}" type="slidenum">
              <a:rPr lang="en-US" smtClean="0"/>
              <a:t>26</a:t>
            </a:fld>
            <a:endParaRPr lang="en-US"/>
          </a:p>
        </p:txBody>
      </p:sp>
    </p:spTree>
    <p:extLst>
      <p:ext uri="{BB962C8B-B14F-4D97-AF65-F5344CB8AC3E}">
        <p14:creationId xmlns:p14="http://schemas.microsoft.com/office/powerpoint/2010/main" val="152142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DC30B-BF38-8650-3519-9A36FEADF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51F51E-73ED-9070-3C0F-C76D52846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2A5C47-9801-26B4-341E-88532BC29A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8AD904-3F06-2FA4-1095-90E4E775A010}"/>
              </a:ext>
            </a:extLst>
          </p:cNvPr>
          <p:cNvSpPr>
            <a:spLocks noGrp="1"/>
          </p:cNvSpPr>
          <p:nvPr>
            <p:ph type="sldNum" sz="quarter" idx="5"/>
          </p:nvPr>
        </p:nvSpPr>
        <p:spPr/>
        <p:txBody>
          <a:bodyPr/>
          <a:lstStyle/>
          <a:p>
            <a:fld id="{97B0F469-393F-478B-8080-225AFDF86EC2}" type="slidenum">
              <a:rPr lang="en-US" smtClean="0"/>
              <a:t>14</a:t>
            </a:fld>
            <a:endParaRPr lang="en-US"/>
          </a:p>
        </p:txBody>
      </p:sp>
    </p:spTree>
    <p:extLst>
      <p:ext uri="{BB962C8B-B14F-4D97-AF65-F5344CB8AC3E}">
        <p14:creationId xmlns:p14="http://schemas.microsoft.com/office/powerpoint/2010/main" val="66464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6A7D9-34F6-8392-3D89-E99B4D36E0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F9E0AD-0E15-7C12-1D78-7889AD39F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761501-B43D-CC8F-D73B-745D8B230F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1E017F-9FA0-C5FE-390F-9DC5663C9D19}"/>
              </a:ext>
            </a:extLst>
          </p:cNvPr>
          <p:cNvSpPr>
            <a:spLocks noGrp="1"/>
          </p:cNvSpPr>
          <p:nvPr>
            <p:ph type="sldNum" sz="quarter" idx="5"/>
          </p:nvPr>
        </p:nvSpPr>
        <p:spPr/>
        <p:txBody>
          <a:bodyPr/>
          <a:lstStyle/>
          <a:p>
            <a:fld id="{97B0F469-393F-478B-8080-225AFDF86EC2}" type="slidenum">
              <a:rPr lang="en-US" smtClean="0"/>
              <a:t>15</a:t>
            </a:fld>
            <a:endParaRPr lang="en-US"/>
          </a:p>
        </p:txBody>
      </p:sp>
    </p:spTree>
    <p:extLst>
      <p:ext uri="{BB962C8B-B14F-4D97-AF65-F5344CB8AC3E}">
        <p14:creationId xmlns:p14="http://schemas.microsoft.com/office/powerpoint/2010/main" val="275882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8D41F-77C8-0252-D625-882CD6553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904BE-4BDC-F71A-DD44-9CC4F4AEFE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4C0EC5-49AF-075B-8CB7-26A74A060C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48FAD4-F6BD-C549-97F7-A49C344BF573}"/>
              </a:ext>
            </a:extLst>
          </p:cNvPr>
          <p:cNvSpPr>
            <a:spLocks noGrp="1"/>
          </p:cNvSpPr>
          <p:nvPr>
            <p:ph type="sldNum" sz="quarter" idx="5"/>
          </p:nvPr>
        </p:nvSpPr>
        <p:spPr/>
        <p:txBody>
          <a:bodyPr/>
          <a:lstStyle/>
          <a:p>
            <a:fld id="{97B0F469-393F-478B-8080-225AFDF86EC2}" type="slidenum">
              <a:rPr lang="en-US" smtClean="0"/>
              <a:t>16</a:t>
            </a:fld>
            <a:endParaRPr lang="en-US"/>
          </a:p>
        </p:txBody>
      </p:sp>
    </p:spTree>
    <p:extLst>
      <p:ext uri="{BB962C8B-B14F-4D97-AF65-F5344CB8AC3E}">
        <p14:creationId xmlns:p14="http://schemas.microsoft.com/office/powerpoint/2010/main" val="3545529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8D41C-639A-5800-9A6C-386723CA6D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4AEDC-B5DA-813C-77B2-0927FB8CB2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0C31D2-BF77-69DA-8D9E-FCBBD7C586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B804DC-0D85-3160-C645-6823937DE685}"/>
              </a:ext>
            </a:extLst>
          </p:cNvPr>
          <p:cNvSpPr>
            <a:spLocks noGrp="1"/>
          </p:cNvSpPr>
          <p:nvPr>
            <p:ph type="sldNum" sz="quarter" idx="5"/>
          </p:nvPr>
        </p:nvSpPr>
        <p:spPr/>
        <p:txBody>
          <a:bodyPr/>
          <a:lstStyle/>
          <a:p>
            <a:fld id="{97B0F469-393F-478B-8080-225AFDF86EC2}" type="slidenum">
              <a:rPr lang="en-US" smtClean="0"/>
              <a:t>17</a:t>
            </a:fld>
            <a:endParaRPr lang="en-US"/>
          </a:p>
        </p:txBody>
      </p:sp>
    </p:spTree>
    <p:extLst>
      <p:ext uri="{BB962C8B-B14F-4D97-AF65-F5344CB8AC3E}">
        <p14:creationId xmlns:p14="http://schemas.microsoft.com/office/powerpoint/2010/main" val="2189551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F86ED-2C3F-E082-E375-8F7346E02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D64F1-682A-C64B-241F-7D0B738F2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3FB75-C18D-EA72-6BD3-F203884DE1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8FA7C1-32FB-24FD-3817-2FF980A2F40B}"/>
              </a:ext>
            </a:extLst>
          </p:cNvPr>
          <p:cNvSpPr>
            <a:spLocks noGrp="1"/>
          </p:cNvSpPr>
          <p:nvPr>
            <p:ph type="sldNum" sz="quarter" idx="5"/>
          </p:nvPr>
        </p:nvSpPr>
        <p:spPr/>
        <p:txBody>
          <a:bodyPr/>
          <a:lstStyle/>
          <a:p>
            <a:fld id="{97B0F469-393F-478B-8080-225AFDF86EC2}" type="slidenum">
              <a:rPr lang="en-US" smtClean="0"/>
              <a:t>18</a:t>
            </a:fld>
            <a:endParaRPr lang="en-US"/>
          </a:p>
        </p:txBody>
      </p:sp>
    </p:spTree>
    <p:extLst>
      <p:ext uri="{BB962C8B-B14F-4D97-AF65-F5344CB8AC3E}">
        <p14:creationId xmlns:p14="http://schemas.microsoft.com/office/powerpoint/2010/main" val="771390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5130-177B-23DF-8D7F-A99ED2041D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85460-C0E7-D072-F3F6-B39230DC7E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00DF0B-778F-70BE-6474-876891E31A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5C8CA1-74AC-A140-AFCA-201943CA3CA1}"/>
              </a:ext>
            </a:extLst>
          </p:cNvPr>
          <p:cNvSpPr>
            <a:spLocks noGrp="1"/>
          </p:cNvSpPr>
          <p:nvPr>
            <p:ph type="sldNum" sz="quarter" idx="5"/>
          </p:nvPr>
        </p:nvSpPr>
        <p:spPr/>
        <p:txBody>
          <a:bodyPr/>
          <a:lstStyle/>
          <a:p>
            <a:fld id="{97B0F469-393F-478B-8080-225AFDF86EC2}" type="slidenum">
              <a:rPr lang="en-US" smtClean="0"/>
              <a:t>19</a:t>
            </a:fld>
            <a:endParaRPr lang="en-US"/>
          </a:p>
        </p:txBody>
      </p:sp>
    </p:spTree>
    <p:extLst>
      <p:ext uri="{BB962C8B-B14F-4D97-AF65-F5344CB8AC3E}">
        <p14:creationId xmlns:p14="http://schemas.microsoft.com/office/powerpoint/2010/main" val="306840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96FF8-BA91-9BC0-DF8B-0804D2BA1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F78174-E482-AD7A-6407-B0A902DE83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85585-AD99-7934-1EF9-B6944202B6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3915EA-D86C-9D7D-BE6F-E4CC51472500}"/>
              </a:ext>
            </a:extLst>
          </p:cNvPr>
          <p:cNvSpPr>
            <a:spLocks noGrp="1"/>
          </p:cNvSpPr>
          <p:nvPr>
            <p:ph type="sldNum" sz="quarter" idx="5"/>
          </p:nvPr>
        </p:nvSpPr>
        <p:spPr/>
        <p:txBody>
          <a:bodyPr/>
          <a:lstStyle/>
          <a:p>
            <a:fld id="{97B0F469-393F-478B-8080-225AFDF86EC2}" type="slidenum">
              <a:rPr lang="en-US" smtClean="0"/>
              <a:t>20</a:t>
            </a:fld>
            <a:endParaRPr lang="en-US"/>
          </a:p>
        </p:txBody>
      </p:sp>
    </p:spTree>
    <p:extLst>
      <p:ext uri="{BB962C8B-B14F-4D97-AF65-F5344CB8AC3E}">
        <p14:creationId xmlns:p14="http://schemas.microsoft.com/office/powerpoint/2010/main" val="1796902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3E344-8546-CA81-2F50-A4C02EA67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FFE756-8128-7F3C-55CE-3BC78EAAE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DCA4F-8590-6648-9694-71DD957D08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622980-7836-E1B7-8D28-E0077EFBEFDA}"/>
              </a:ext>
            </a:extLst>
          </p:cNvPr>
          <p:cNvSpPr>
            <a:spLocks noGrp="1"/>
          </p:cNvSpPr>
          <p:nvPr>
            <p:ph type="sldNum" sz="quarter" idx="5"/>
          </p:nvPr>
        </p:nvSpPr>
        <p:spPr/>
        <p:txBody>
          <a:bodyPr/>
          <a:lstStyle/>
          <a:p>
            <a:fld id="{97B0F469-393F-478B-8080-225AFDF86EC2}" type="slidenum">
              <a:rPr lang="en-US" smtClean="0"/>
              <a:t>21</a:t>
            </a:fld>
            <a:endParaRPr lang="en-US"/>
          </a:p>
        </p:txBody>
      </p:sp>
    </p:spTree>
    <p:extLst>
      <p:ext uri="{BB962C8B-B14F-4D97-AF65-F5344CB8AC3E}">
        <p14:creationId xmlns:p14="http://schemas.microsoft.com/office/powerpoint/2010/main" val="1817445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lvl="0"/>
            <a:endParaRPr lang="en-US" dirty="0"/>
          </a:p>
        </p:txBody>
      </p:sp>
      <p:sp>
        <p:nvSpPr>
          <p:cNvPr id="25" name="Rectangle: Rounded Corners 24">
            <a:extLst>
              <a:ext uri="{FF2B5EF4-FFF2-40B4-BE49-F238E27FC236}">
                <a16:creationId xmlns:a16="http://schemas.microsoft.com/office/drawing/2014/main" id="{48E0516C-12B6-6B0D-F23E-32570E8872FE}"/>
              </a:ext>
            </a:extLst>
          </p:cNvPr>
          <p:cNvSpPr/>
          <p:nvPr/>
        </p:nvSpPr>
        <p:spPr>
          <a:xfrm>
            <a:off x="609600" y="199050"/>
            <a:ext cx="12648737" cy="4162756"/>
          </a:xfrm>
          <a:prstGeom prst="roundRect">
            <a:avLst>
              <a:gd name="adj" fmla="val 10000"/>
            </a:avLst>
          </a:prstGeom>
          <a:solidFill>
            <a:schemeClr val="accent4">
              <a:lumMod val="50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grpSp>
        <p:nvGrpSpPr>
          <p:cNvPr id="13" name="Group 12">
            <a:extLst>
              <a:ext uri="{FF2B5EF4-FFF2-40B4-BE49-F238E27FC236}">
                <a16:creationId xmlns:a16="http://schemas.microsoft.com/office/drawing/2014/main" id="{783C7A0D-B40F-60AD-8895-BBF84DEE959E}"/>
              </a:ext>
            </a:extLst>
          </p:cNvPr>
          <p:cNvGrpSpPr/>
          <p:nvPr/>
        </p:nvGrpSpPr>
        <p:grpSpPr>
          <a:xfrm>
            <a:off x="1542778" y="5385705"/>
            <a:ext cx="5239022" cy="3877396"/>
            <a:chOff x="237879" y="1718069"/>
            <a:chExt cx="3655456" cy="1469231"/>
          </a:xfrm>
          <a:solidFill>
            <a:schemeClr val="accent2">
              <a:lumMod val="75000"/>
            </a:schemeClr>
          </a:solidFill>
        </p:grpSpPr>
        <p:sp>
          <p:nvSpPr>
            <p:cNvPr id="14" name="Rectangle: Rounded Corners 13">
              <a:extLst>
                <a:ext uri="{FF2B5EF4-FFF2-40B4-BE49-F238E27FC236}">
                  <a16:creationId xmlns:a16="http://schemas.microsoft.com/office/drawing/2014/main" id="{059B744A-3802-A5EA-0B27-308B0BC18B23}"/>
                </a:ext>
              </a:extLst>
            </p:cNvPr>
            <p:cNvSpPr/>
            <p:nvPr/>
          </p:nvSpPr>
          <p:spPr>
            <a:xfrm>
              <a:off x="237879" y="1718069"/>
              <a:ext cx="3655456" cy="1469231"/>
            </a:xfrm>
            <a:prstGeom prst="roundRect">
              <a:avLst>
                <a:gd name="adj" fmla="val 10000"/>
              </a:avLst>
            </a:prstGeom>
            <a:grp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15" name="Rectangle: Rounded Corners 4">
              <a:extLst>
                <a:ext uri="{FF2B5EF4-FFF2-40B4-BE49-F238E27FC236}">
                  <a16:creationId xmlns:a16="http://schemas.microsoft.com/office/drawing/2014/main" id="{A628B095-34DE-681A-CD8A-425D8D596AAC}"/>
                </a:ext>
              </a:extLst>
            </p:cNvPr>
            <p:cNvSpPr txBox="1"/>
            <p:nvPr/>
          </p:nvSpPr>
          <p:spPr>
            <a:xfrm>
              <a:off x="280911" y="1761101"/>
              <a:ext cx="2291851" cy="138316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kern="1200" dirty="0"/>
            </a:p>
          </p:txBody>
        </p:sp>
      </p:grpSp>
      <p:sp>
        <p:nvSpPr>
          <p:cNvPr id="7" name="TextBox 7"/>
          <p:cNvSpPr txBox="1"/>
          <p:nvPr/>
        </p:nvSpPr>
        <p:spPr>
          <a:xfrm>
            <a:off x="1137559" y="1137463"/>
            <a:ext cx="12273638" cy="2403863"/>
          </a:xfrm>
          <a:prstGeom prst="rect">
            <a:avLst/>
          </a:prstGeom>
        </p:spPr>
        <p:txBody>
          <a:bodyPr wrap="square" lIns="0" tIns="0" rIns="0" bIns="0" rtlCol="0" anchor="t">
            <a:spAutoFit/>
          </a:bodyPr>
          <a:lstStyle/>
          <a:p>
            <a:pPr algn="l">
              <a:lnSpc>
                <a:spcPts val="10274"/>
              </a:lnSpc>
            </a:pPr>
            <a:r>
              <a:rPr lang="en-PH" sz="9092" b="1" dirty="0">
                <a:solidFill>
                  <a:srgbClr val="FFFFFF"/>
                </a:solidFill>
                <a:latin typeface="Cosmic Octo Medium"/>
                <a:ea typeface="Cosmic Octo Medium"/>
                <a:cs typeface="Cosmic Octo Medium"/>
                <a:sym typeface="Cosmic Octo Medium"/>
              </a:rPr>
              <a:t>P</a:t>
            </a:r>
            <a:r>
              <a:rPr lang="en-US" sz="9092" b="1" dirty="0" err="1">
                <a:solidFill>
                  <a:srgbClr val="FFFFFF"/>
                </a:solidFill>
                <a:latin typeface="Cosmic Octo Medium"/>
                <a:ea typeface="Cosmic Octo Medium"/>
                <a:cs typeface="Cosmic Octo Medium"/>
                <a:sym typeface="Cosmic Octo Medium"/>
              </a:rPr>
              <a:t>resentation</a:t>
            </a:r>
            <a:endParaRPr lang="en-US" sz="9092" b="1" dirty="0">
              <a:solidFill>
                <a:srgbClr val="FFFFFF"/>
              </a:solidFill>
              <a:latin typeface="Cosmic Octo Medium"/>
              <a:ea typeface="Cosmic Octo Medium"/>
              <a:cs typeface="Cosmic Octo Medium"/>
              <a:sym typeface="Cosmic Octo Medium"/>
            </a:endParaRPr>
          </a:p>
          <a:p>
            <a:pPr algn="l">
              <a:lnSpc>
                <a:spcPts val="10274"/>
              </a:lnSpc>
            </a:pPr>
            <a:r>
              <a:rPr lang="en-US" sz="2400" b="1" dirty="0">
                <a:solidFill>
                  <a:srgbClr val="FFFFFF"/>
                </a:solidFill>
                <a:latin typeface="Cosmic Octo Medium"/>
                <a:ea typeface="Cosmic Octo Medium"/>
                <a:cs typeface="Cosmic Octo Medium"/>
                <a:sym typeface="Cosmic Octo Medium"/>
              </a:rPr>
              <a:t> </a:t>
            </a:r>
            <a:r>
              <a:rPr lang="en-US" sz="4000" b="1" dirty="0">
                <a:solidFill>
                  <a:srgbClr val="FFFFFF"/>
                </a:solidFill>
                <a:latin typeface="Cosmic Octo Medium"/>
                <a:ea typeface="Cosmic Octo Medium"/>
                <a:cs typeface="Cosmic Octo Medium"/>
                <a:sym typeface="Cosmic Octo Medium"/>
              </a:rPr>
              <a:t>Topic : Smart desk AI bot</a:t>
            </a:r>
          </a:p>
        </p:txBody>
      </p:sp>
      <p:sp>
        <p:nvSpPr>
          <p:cNvPr id="11" name="TextBox 11"/>
          <p:cNvSpPr txBox="1"/>
          <p:nvPr/>
        </p:nvSpPr>
        <p:spPr>
          <a:xfrm>
            <a:off x="1227857" y="628002"/>
            <a:ext cx="2086777" cy="368691"/>
          </a:xfrm>
          <a:prstGeom prst="rect">
            <a:avLst/>
          </a:prstGeom>
        </p:spPr>
        <p:txBody>
          <a:bodyPr lIns="0" tIns="0" rIns="0" bIns="0" rtlCol="0" anchor="t">
            <a:spAutoFit/>
          </a:bodyPr>
          <a:lstStyle/>
          <a:p>
            <a:pPr algn="ctr">
              <a:lnSpc>
                <a:spcPts val="3117"/>
              </a:lnSpc>
              <a:spcBef>
                <a:spcPct val="0"/>
              </a:spcBef>
            </a:pPr>
            <a:r>
              <a:rPr lang="en-US" sz="2226" b="1" dirty="0">
                <a:solidFill>
                  <a:srgbClr val="104154"/>
                </a:solidFill>
                <a:latin typeface="Montserrat Bold"/>
                <a:ea typeface="Montserrat Bold"/>
                <a:cs typeface="Montserrat Bold"/>
                <a:sym typeface="Montserrat Bold"/>
              </a:rPr>
              <a:t>.</a:t>
            </a:r>
          </a:p>
        </p:txBody>
      </p:sp>
      <p:sp>
        <p:nvSpPr>
          <p:cNvPr id="16" name="TextBox 16"/>
          <p:cNvSpPr txBox="1"/>
          <p:nvPr/>
        </p:nvSpPr>
        <p:spPr>
          <a:xfrm>
            <a:off x="1851073" y="6362700"/>
            <a:ext cx="4008764" cy="2507994"/>
          </a:xfrm>
          <a:prstGeom prst="rect">
            <a:avLst/>
          </a:prstGeom>
        </p:spPr>
        <p:txBody>
          <a:bodyPr wrap="square" lIns="0" tIns="0" rIns="0" bIns="0" rtlCol="0" anchor="t">
            <a:spAutoFit/>
          </a:bodyPr>
          <a:lstStyle/>
          <a:p>
            <a:pPr algn="just">
              <a:lnSpc>
                <a:spcPts val="3298"/>
              </a:lnSpc>
            </a:pPr>
            <a:endParaRPr lang="en-PH" sz="2356" dirty="0">
              <a:solidFill>
                <a:srgbClr val="FFFFFF"/>
              </a:solidFill>
              <a:latin typeface="Montserrat"/>
              <a:ea typeface="Montserrat"/>
              <a:cs typeface="Montserrat"/>
              <a:sym typeface="Montserrat"/>
            </a:endParaRPr>
          </a:p>
          <a:p>
            <a:pPr marL="342900" indent="-342900" algn="just">
              <a:lnSpc>
                <a:spcPts val="3298"/>
              </a:lnSpc>
              <a:buFont typeface="Arial" panose="020B0604020202020204" pitchFamily="34" charset="0"/>
              <a:buChar char="•"/>
            </a:pPr>
            <a:r>
              <a:rPr lang="en-PH" sz="2356" b="1" dirty="0" err="1">
                <a:solidFill>
                  <a:srgbClr val="FFFFFF"/>
                </a:solidFill>
                <a:latin typeface="Montserrat"/>
                <a:ea typeface="Montserrat"/>
                <a:cs typeface="Montserrat"/>
                <a:sym typeface="Montserrat"/>
              </a:rPr>
              <a:t>Areeb</a:t>
            </a:r>
            <a:r>
              <a:rPr lang="en-PH" sz="2356" b="1" dirty="0">
                <a:solidFill>
                  <a:srgbClr val="FFFFFF"/>
                </a:solidFill>
                <a:latin typeface="Montserrat"/>
                <a:ea typeface="Montserrat"/>
                <a:cs typeface="Montserrat"/>
                <a:sym typeface="Montserrat"/>
              </a:rPr>
              <a:t> 1269</a:t>
            </a:r>
          </a:p>
          <a:p>
            <a:pPr marL="342900" indent="-342900" algn="just">
              <a:lnSpc>
                <a:spcPts val="3298"/>
              </a:lnSpc>
              <a:buFont typeface="Arial" panose="020B0604020202020204" pitchFamily="34" charset="0"/>
              <a:buChar char="•"/>
            </a:pPr>
            <a:r>
              <a:rPr lang="en-PH" sz="2356" b="1" dirty="0">
                <a:solidFill>
                  <a:srgbClr val="FFFFFF"/>
                </a:solidFill>
                <a:latin typeface="Montserrat"/>
                <a:ea typeface="Montserrat"/>
                <a:cs typeface="Montserrat"/>
                <a:sym typeface="Montserrat"/>
              </a:rPr>
              <a:t>Muntaha 1279</a:t>
            </a:r>
          </a:p>
          <a:p>
            <a:pPr marL="342900" indent="-342900" algn="just">
              <a:lnSpc>
                <a:spcPts val="3298"/>
              </a:lnSpc>
              <a:buFont typeface="Arial" panose="020B0604020202020204" pitchFamily="34" charset="0"/>
              <a:buChar char="•"/>
            </a:pPr>
            <a:r>
              <a:rPr lang="en-PH" sz="2356" b="1" dirty="0">
                <a:solidFill>
                  <a:srgbClr val="FFFFFF"/>
                </a:solidFill>
                <a:latin typeface="Montserrat"/>
                <a:ea typeface="Montserrat"/>
                <a:cs typeface="Montserrat"/>
                <a:sym typeface="Montserrat"/>
              </a:rPr>
              <a:t>Amna Ashraf 1246</a:t>
            </a:r>
          </a:p>
          <a:p>
            <a:pPr marL="342900" indent="-342900" algn="just">
              <a:lnSpc>
                <a:spcPts val="3298"/>
              </a:lnSpc>
              <a:buFont typeface="Arial" panose="020B0604020202020204" pitchFamily="34" charset="0"/>
              <a:buChar char="•"/>
            </a:pPr>
            <a:r>
              <a:rPr lang="en-PH" sz="2356" b="1" dirty="0">
                <a:solidFill>
                  <a:srgbClr val="FFFFFF"/>
                </a:solidFill>
                <a:latin typeface="Montserrat"/>
                <a:ea typeface="Montserrat"/>
                <a:cs typeface="Montserrat"/>
                <a:sym typeface="Montserrat"/>
              </a:rPr>
              <a:t>Bushra Fatima 1253</a:t>
            </a:r>
          </a:p>
          <a:p>
            <a:pPr marL="342900" indent="-342900" algn="just">
              <a:lnSpc>
                <a:spcPts val="3298"/>
              </a:lnSpc>
              <a:buFont typeface="Arial" panose="020B0604020202020204" pitchFamily="34" charset="0"/>
              <a:buChar char="•"/>
            </a:pPr>
            <a:r>
              <a:rPr lang="en-PH" sz="2356" b="1" dirty="0" err="1">
                <a:solidFill>
                  <a:srgbClr val="FFFFFF"/>
                </a:solidFill>
                <a:latin typeface="Montserrat"/>
                <a:ea typeface="Montserrat"/>
                <a:cs typeface="Montserrat"/>
                <a:sym typeface="Montserrat"/>
              </a:rPr>
              <a:t>MominaHussain</a:t>
            </a:r>
            <a:r>
              <a:rPr lang="en-PH" sz="2356" b="1" dirty="0">
                <a:solidFill>
                  <a:srgbClr val="FFFFFF"/>
                </a:solidFill>
                <a:latin typeface="Montserrat"/>
                <a:ea typeface="Montserrat"/>
                <a:cs typeface="Montserrat"/>
                <a:sym typeface="Montserrat"/>
              </a:rPr>
              <a:t> 1264</a:t>
            </a:r>
            <a:endParaRPr lang="en-US" sz="2356" b="1" dirty="0">
              <a:solidFill>
                <a:srgbClr val="FFFFFF"/>
              </a:solidFill>
              <a:latin typeface="Montserrat"/>
              <a:ea typeface="Montserrat"/>
              <a:cs typeface="Montserrat"/>
              <a:sym typeface="Montserrat"/>
            </a:endParaRPr>
          </a:p>
        </p:txBody>
      </p:sp>
      <p:grpSp>
        <p:nvGrpSpPr>
          <p:cNvPr id="17" name="Group 17"/>
          <p:cNvGrpSpPr/>
          <p:nvPr/>
        </p:nvGrpSpPr>
        <p:grpSpPr>
          <a:xfrm>
            <a:off x="2924188" y="5580191"/>
            <a:ext cx="2790811" cy="1011109"/>
            <a:chOff x="0" y="0"/>
            <a:chExt cx="810264" cy="272116"/>
          </a:xfrm>
        </p:grpSpPr>
        <p:sp>
          <p:nvSpPr>
            <p:cNvPr id="18" name="Freeform 18"/>
            <p:cNvSpPr/>
            <p:nvPr/>
          </p:nvSpPr>
          <p:spPr>
            <a:xfrm>
              <a:off x="0" y="0"/>
              <a:ext cx="810264" cy="272116"/>
            </a:xfrm>
            <a:custGeom>
              <a:avLst/>
              <a:gdLst/>
              <a:ahLst/>
              <a:cxnLst/>
              <a:rect l="l" t="t" r="r" b="b"/>
              <a:pathLst>
                <a:path w="810264" h="272116">
                  <a:moveTo>
                    <a:pt x="136058" y="0"/>
                  </a:moveTo>
                  <a:lnTo>
                    <a:pt x="674206" y="0"/>
                  </a:lnTo>
                  <a:cubicBezTo>
                    <a:pt x="749349" y="0"/>
                    <a:pt x="810264" y="60915"/>
                    <a:pt x="810264" y="136058"/>
                  </a:cubicBezTo>
                  <a:lnTo>
                    <a:pt x="810264" y="136058"/>
                  </a:lnTo>
                  <a:cubicBezTo>
                    <a:pt x="810264" y="172143"/>
                    <a:pt x="795930" y="206750"/>
                    <a:pt x="770414" y="232266"/>
                  </a:cubicBezTo>
                  <a:cubicBezTo>
                    <a:pt x="744898" y="257782"/>
                    <a:pt x="710291" y="272116"/>
                    <a:pt x="674206" y="272116"/>
                  </a:cubicBezTo>
                  <a:lnTo>
                    <a:pt x="136058" y="272116"/>
                  </a:lnTo>
                  <a:cubicBezTo>
                    <a:pt x="99973" y="272116"/>
                    <a:pt x="65366" y="257782"/>
                    <a:pt x="39851" y="232266"/>
                  </a:cubicBezTo>
                  <a:cubicBezTo>
                    <a:pt x="14335" y="206750"/>
                    <a:pt x="0" y="172143"/>
                    <a:pt x="0" y="136058"/>
                  </a:cubicBezTo>
                  <a:lnTo>
                    <a:pt x="0" y="136058"/>
                  </a:lnTo>
                  <a:cubicBezTo>
                    <a:pt x="0" y="99973"/>
                    <a:pt x="14335" y="65366"/>
                    <a:pt x="39851" y="39851"/>
                  </a:cubicBezTo>
                  <a:cubicBezTo>
                    <a:pt x="65366" y="14335"/>
                    <a:pt x="99973" y="0"/>
                    <a:pt x="136058" y="0"/>
                  </a:cubicBezTo>
                  <a:close/>
                </a:path>
              </a:pathLst>
            </a:custGeom>
            <a:solidFill>
              <a:srgbClr val="000000">
                <a:alpha val="0"/>
              </a:srgbClr>
            </a:solidFill>
            <a:ln w="28575" cap="rnd">
              <a:gradFill>
                <a:gsLst>
                  <a:gs pos="0">
                    <a:srgbClr val="FFFFFF">
                      <a:alpha val="100000"/>
                    </a:srgbClr>
                  </a:gs>
                  <a:gs pos="100000">
                    <a:srgbClr val="FFFFFF">
                      <a:alpha val="100000"/>
                    </a:srgbClr>
                  </a:gs>
                </a:gsLst>
                <a:lin ang="0"/>
              </a:gradFill>
              <a:prstDash val="solid"/>
              <a:round/>
            </a:ln>
          </p:spPr>
          <p:txBody>
            <a:bodyPr/>
            <a:lstStyle/>
            <a:p>
              <a:endParaRPr lang="en-US"/>
            </a:p>
          </p:txBody>
        </p:sp>
        <p:sp>
          <p:nvSpPr>
            <p:cNvPr id="19" name="TextBox 19"/>
            <p:cNvSpPr txBox="1"/>
            <p:nvPr/>
          </p:nvSpPr>
          <p:spPr>
            <a:xfrm>
              <a:off x="0" y="-38100"/>
              <a:ext cx="810264" cy="310216"/>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3028528" y="5697858"/>
            <a:ext cx="2405531" cy="807866"/>
          </a:xfrm>
          <a:prstGeom prst="rect">
            <a:avLst/>
          </a:prstGeom>
        </p:spPr>
        <p:txBody>
          <a:bodyPr wrap="square" lIns="0" tIns="0" rIns="0" bIns="0" rtlCol="0" anchor="t">
            <a:spAutoFit/>
          </a:bodyPr>
          <a:lstStyle/>
          <a:p>
            <a:pPr algn="ctr">
              <a:lnSpc>
                <a:spcPts val="3212"/>
              </a:lnSpc>
            </a:pPr>
            <a:r>
              <a:rPr lang="en-PH" sz="2294" b="1" dirty="0">
                <a:solidFill>
                  <a:srgbClr val="FFFFFF"/>
                </a:solidFill>
                <a:latin typeface="Montserrat Bold"/>
                <a:ea typeface="Montserrat Bold"/>
                <a:cs typeface="Montserrat Bold"/>
                <a:sym typeface="Montserrat Bold"/>
              </a:rPr>
              <a:t>G</a:t>
            </a:r>
            <a:r>
              <a:rPr lang="en-US" sz="2294" b="1" dirty="0" err="1">
                <a:solidFill>
                  <a:srgbClr val="FFFFFF"/>
                </a:solidFill>
                <a:latin typeface="Montserrat Bold"/>
                <a:ea typeface="Montserrat Bold"/>
                <a:cs typeface="Montserrat Bold"/>
                <a:sym typeface="Montserrat Bold"/>
              </a:rPr>
              <a:t>roup</a:t>
            </a:r>
            <a:r>
              <a:rPr lang="en-US" sz="2294" b="1" dirty="0">
                <a:solidFill>
                  <a:srgbClr val="FFFFFF"/>
                </a:solidFill>
                <a:latin typeface="Montserrat Bold"/>
                <a:ea typeface="Montserrat Bold"/>
                <a:cs typeface="Montserrat Bold"/>
                <a:sym typeface="Montserrat Bold"/>
              </a:rPr>
              <a:t> Members</a:t>
            </a:r>
          </a:p>
        </p:txBody>
      </p:sp>
      <p:sp>
        <p:nvSpPr>
          <p:cNvPr id="23" name="Freeform 6">
            <a:extLst>
              <a:ext uri="{FF2B5EF4-FFF2-40B4-BE49-F238E27FC236}">
                <a16:creationId xmlns:a16="http://schemas.microsoft.com/office/drawing/2014/main" id="{27A980AA-35E7-6BEE-01F0-1D048113E4AD}"/>
              </a:ext>
            </a:extLst>
          </p:cNvPr>
          <p:cNvSpPr/>
          <p:nvPr/>
        </p:nvSpPr>
        <p:spPr>
          <a:xfrm>
            <a:off x="11055312" y="3527289"/>
            <a:ext cx="6858000" cy="6553200"/>
          </a:xfrm>
          <a:custGeom>
            <a:avLst/>
            <a:gdLst/>
            <a:ahLst/>
            <a:cxnLst/>
            <a:rect l="l" t="t" r="r" b="b"/>
            <a:pathLst>
              <a:path w="6690724" h="6690724">
                <a:moveTo>
                  <a:pt x="0" y="0"/>
                </a:moveTo>
                <a:lnTo>
                  <a:pt x="6690723" y="0"/>
                </a:lnTo>
                <a:lnTo>
                  <a:pt x="6690723" y="6690724"/>
                </a:lnTo>
                <a:lnTo>
                  <a:pt x="0" y="6690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F9F15-5FC4-31DF-710D-D2FF8897D4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122711-3234-D46D-79AA-3D146ED0FD0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dirty="0"/>
          </a:p>
        </p:txBody>
      </p:sp>
      <p:pic>
        <p:nvPicPr>
          <p:cNvPr id="8" name="Picture 7" descr="A computer screen with text on it&#10;&#10;Description automatically generated">
            <a:extLst>
              <a:ext uri="{FF2B5EF4-FFF2-40B4-BE49-F238E27FC236}">
                <a16:creationId xmlns:a16="http://schemas.microsoft.com/office/drawing/2014/main" id="{09A3B82B-A75D-436D-21BD-F88CC22CE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514350"/>
            <a:ext cx="15773400" cy="11220450"/>
          </a:xfrm>
          <a:prstGeom prst="rect">
            <a:avLst/>
          </a:prstGeom>
        </p:spPr>
      </p:pic>
    </p:spTree>
    <p:extLst>
      <p:ext uri="{BB962C8B-B14F-4D97-AF65-F5344CB8AC3E}">
        <p14:creationId xmlns:p14="http://schemas.microsoft.com/office/powerpoint/2010/main" val="3242752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6" name="Rectangle: Rounded Corners 5">
            <a:extLst>
              <a:ext uri="{FF2B5EF4-FFF2-40B4-BE49-F238E27FC236}">
                <a16:creationId xmlns:a16="http://schemas.microsoft.com/office/drawing/2014/main" id="{3893A946-552E-07C1-7DE3-2D384B2EDF2C}"/>
              </a:ext>
            </a:extLst>
          </p:cNvPr>
          <p:cNvSpPr/>
          <p:nvPr/>
        </p:nvSpPr>
        <p:spPr>
          <a:xfrm>
            <a:off x="381000" y="318812"/>
            <a:ext cx="7315200" cy="7430924"/>
          </a:xfrm>
          <a:prstGeom prst="roundRect">
            <a:avLst>
              <a:gd name="adj" fmla="val 10000"/>
            </a:avLst>
          </a:prstGeom>
          <a:solidFill>
            <a:schemeClr val="accent4">
              <a:lumMod val="50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5" name="TextBox 5"/>
          <p:cNvSpPr txBox="1"/>
          <p:nvPr/>
        </p:nvSpPr>
        <p:spPr>
          <a:xfrm>
            <a:off x="0" y="66782"/>
            <a:ext cx="18288000" cy="10431661"/>
          </a:xfrm>
          <a:prstGeom prst="rect">
            <a:avLst/>
          </a:prstGeom>
        </p:spPr>
        <p:txBody>
          <a:bodyPr lIns="50800" tIns="50800" rIns="50800" bIns="50800" rtlCol="0" anchor="ctr"/>
          <a:lstStyle/>
          <a:p>
            <a:pPr algn="ctr">
              <a:lnSpc>
                <a:spcPts val="2659"/>
              </a:lnSpc>
              <a:spcBef>
                <a:spcPct val="0"/>
              </a:spcBef>
            </a:pPr>
            <a:endParaRPr/>
          </a:p>
        </p:txBody>
      </p:sp>
      <p:sp>
        <p:nvSpPr>
          <p:cNvPr id="17" name="Freeform 17"/>
          <p:cNvSpPr/>
          <p:nvPr/>
        </p:nvSpPr>
        <p:spPr>
          <a:xfrm>
            <a:off x="138454" y="7816518"/>
            <a:ext cx="7961730" cy="2403700"/>
          </a:xfrm>
          <a:custGeom>
            <a:avLst/>
            <a:gdLst/>
            <a:ahLst/>
            <a:cxnLst/>
            <a:rect l="l" t="t" r="r" b="b"/>
            <a:pathLst>
              <a:path w="7961730" h="2403700">
                <a:moveTo>
                  <a:pt x="0" y="0"/>
                </a:moveTo>
                <a:lnTo>
                  <a:pt x="7961730" y="0"/>
                </a:lnTo>
                <a:lnTo>
                  <a:pt x="7961730" y="2403701"/>
                </a:lnTo>
                <a:lnTo>
                  <a:pt x="0" y="2403701"/>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TextBox 18"/>
          <p:cNvSpPr txBox="1"/>
          <p:nvPr/>
        </p:nvSpPr>
        <p:spPr>
          <a:xfrm>
            <a:off x="1143000" y="318812"/>
            <a:ext cx="6553200" cy="3565079"/>
          </a:xfrm>
          <a:prstGeom prst="rect">
            <a:avLst/>
          </a:prstGeom>
        </p:spPr>
        <p:txBody>
          <a:bodyPr wrap="square" lIns="0" tIns="0" rIns="0" bIns="0" rtlCol="0" anchor="t">
            <a:spAutoFit/>
          </a:bodyPr>
          <a:lstStyle/>
          <a:p>
            <a:pPr algn="l">
              <a:lnSpc>
                <a:spcPts val="13854"/>
              </a:lnSpc>
            </a:pPr>
            <a:r>
              <a:rPr lang="en-PH" sz="6600" b="1" dirty="0">
                <a:solidFill>
                  <a:srgbClr val="FFFFFF"/>
                </a:solidFill>
                <a:latin typeface="Cosmic Octo Medium"/>
                <a:ea typeface="Cosmic Octo Medium"/>
                <a:cs typeface="Cosmic Octo Medium"/>
                <a:sym typeface="Cosmic Octo Medium"/>
              </a:rPr>
              <a:t>Text extractor</a:t>
            </a:r>
            <a:r>
              <a:rPr lang="en-PH" sz="12261" b="1" dirty="0">
                <a:solidFill>
                  <a:srgbClr val="FFFFFF"/>
                </a:solidFill>
                <a:latin typeface="Cosmic Octo Medium"/>
                <a:ea typeface="Cosmic Octo Medium"/>
                <a:cs typeface="Cosmic Octo Medium"/>
                <a:sym typeface="Cosmic Octo Medium"/>
              </a:rPr>
              <a:t> </a:t>
            </a:r>
            <a:endParaRPr lang="en-US" sz="12261" b="1" dirty="0">
              <a:solidFill>
                <a:srgbClr val="FFFFFF"/>
              </a:solidFill>
              <a:latin typeface="Cosmic Octo Medium"/>
              <a:ea typeface="Cosmic Octo Medium"/>
              <a:cs typeface="Cosmic Octo Medium"/>
              <a:sym typeface="Cosmic Octo Medium"/>
            </a:endParaRPr>
          </a:p>
        </p:txBody>
      </p:sp>
      <p:sp>
        <p:nvSpPr>
          <p:cNvPr id="23" name="TextBox 23"/>
          <p:cNvSpPr txBox="1"/>
          <p:nvPr/>
        </p:nvSpPr>
        <p:spPr>
          <a:xfrm>
            <a:off x="823567" y="4539974"/>
            <a:ext cx="6110633" cy="2693045"/>
          </a:xfrm>
          <a:prstGeom prst="rect">
            <a:avLst/>
          </a:prstGeom>
        </p:spPr>
        <p:txBody>
          <a:bodyPr wrap="square" lIns="0" tIns="0" rIns="0" bIns="0" rtlCol="0" anchor="t">
            <a:spAutoFit/>
          </a:bodyPr>
          <a:lstStyle/>
          <a:p>
            <a:pPr algn="just">
              <a:lnSpc>
                <a:spcPts val="3018"/>
              </a:lnSpc>
            </a:pPr>
            <a:r>
              <a:rPr lang="en-US" sz="3200" dirty="0">
                <a:solidFill>
                  <a:schemeClr val="bg1"/>
                </a:solidFill>
                <a:latin typeface="Times New Roman" panose="02020603050405020304" pitchFamily="18" charset="0"/>
                <a:cs typeface="Times New Roman" panose="02020603050405020304" pitchFamily="18" charset="0"/>
              </a:rPr>
              <a:t>A </a:t>
            </a:r>
            <a:r>
              <a:rPr lang="en-US" sz="3200" b="1" dirty="0">
                <a:solidFill>
                  <a:schemeClr val="bg1"/>
                </a:solidFill>
                <a:latin typeface="Times New Roman" panose="02020603050405020304" pitchFamily="18" charset="0"/>
                <a:cs typeface="Times New Roman" panose="02020603050405020304" pitchFamily="18" charset="0"/>
              </a:rPr>
              <a:t>text extractor</a:t>
            </a:r>
            <a:r>
              <a:rPr lang="en-US" sz="3200" dirty="0">
                <a:solidFill>
                  <a:schemeClr val="bg1"/>
                </a:solidFill>
                <a:latin typeface="Times New Roman" panose="02020603050405020304" pitchFamily="18" charset="0"/>
                <a:cs typeface="Times New Roman" panose="02020603050405020304" pitchFamily="18" charset="0"/>
              </a:rPr>
              <a:t> is a tool or software that is used to extract text from various types of documents or media, such as images, PDFs, scanned documents, web pages, or other sources where text is not immediately accessible. </a:t>
            </a:r>
            <a:endParaRPr lang="en-US" sz="3200" dirty="0">
              <a:solidFill>
                <a:schemeClr val="bg1"/>
              </a:solidFill>
              <a:latin typeface="Times New Roman" panose="02020603050405020304" pitchFamily="18" charset="0"/>
              <a:ea typeface="Montserrat"/>
              <a:cs typeface="Times New Roman" panose="02020603050405020304" pitchFamily="18" charset="0"/>
              <a:sym typeface="Montserrat"/>
            </a:endParaRPr>
          </a:p>
        </p:txBody>
      </p:sp>
      <p:pic>
        <p:nvPicPr>
          <p:cNvPr id="43" name="Picture 42" descr="A diagram of a computer&#10;&#10;Description automatically generated">
            <a:extLst>
              <a:ext uri="{FF2B5EF4-FFF2-40B4-BE49-F238E27FC236}">
                <a16:creationId xmlns:a16="http://schemas.microsoft.com/office/drawing/2014/main" id="{0CFE1BA7-A5D9-E8AC-E97E-697D213B7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0" y="0"/>
            <a:ext cx="10406237" cy="1028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3F720-7E7A-6B5A-4E39-E1B6B8767A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7485D51-A65F-41FD-41A5-AB16C0298DC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pic>
        <p:nvPicPr>
          <p:cNvPr id="7" name="Picture 6" descr="A computer screen with text on it&#10;&#10;Description automatically generated">
            <a:extLst>
              <a:ext uri="{FF2B5EF4-FFF2-40B4-BE49-F238E27FC236}">
                <a16:creationId xmlns:a16="http://schemas.microsoft.com/office/drawing/2014/main" id="{EBEE2622-0C31-F2C9-F6E5-DC0802831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571500"/>
            <a:ext cx="15163800" cy="11430000"/>
          </a:xfrm>
          <a:prstGeom prst="rect">
            <a:avLst/>
          </a:prstGeom>
        </p:spPr>
      </p:pic>
    </p:spTree>
    <p:extLst>
      <p:ext uri="{BB962C8B-B14F-4D97-AF65-F5344CB8AC3E}">
        <p14:creationId xmlns:p14="http://schemas.microsoft.com/office/powerpoint/2010/main" val="1567870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4D930-4E72-F8AF-3939-90F1799F71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473B679-102A-8F46-5660-5306CF8BE08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sp>
        <p:nvSpPr>
          <p:cNvPr id="7" name="Rectangle: Rounded Corners 6">
            <a:extLst>
              <a:ext uri="{FF2B5EF4-FFF2-40B4-BE49-F238E27FC236}">
                <a16:creationId xmlns:a16="http://schemas.microsoft.com/office/drawing/2014/main" id="{094EE3F1-D593-1F32-969B-AA5F371631A6}"/>
              </a:ext>
            </a:extLst>
          </p:cNvPr>
          <p:cNvSpPr/>
          <p:nvPr/>
        </p:nvSpPr>
        <p:spPr>
          <a:xfrm>
            <a:off x="381000" y="563918"/>
            <a:ext cx="7467600" cy="6941781"/>
          </a:xfrm>
          <a:prstGeom prst="roundRect">
            <a:avLst>
              <a:gd name="adj" fmla="val 10000"/>
            </a:avLst>
          </a:prstGeom>
          <a:solidFill>
            <a:schemeClr val="accent2">
              <a:lumMod val="75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18" name="TextBox 18">
            <a:extLst>
              <a:ext uri="{FF2B5EF4-FFF2-40B4-BE49-F238E27FC236}">
                <a16:creationId xmlns:a16="http://schemas.microsoft.com/office/drawing/2014/main" id="{A66D8731-191E-8CC4-27C0-E7A5662414E1}"/>
              </a:ext>
            </a:extLst>
          </p:cNvPr>
          <p:cNvSpPr txBox="1"/>
          <p:nvPr/>
        </p:nvSpPr>
        <p:spPr>
          <a:xfrm>
            <a:off x="762000" y="723900"/>
            <a:ext cx="6781800" cy="11374909"/>
          </a:xfrm>
          <a:prstGeom prst="rect">
            <a:avLst/>
          </a:prstGeom>
        </p:spPr>
        <p:txBody>
          <a:bodyPr wrap="square" lIns="0" tIns="0" rIns="0" bIns="0" rtlCol="0" anchor="t">
            <a:spAutoFit/>
          </a:bodyPr>
          <a:lstStyle/>
          <a:p>
            <a:pPr algn="l">
              <a:lnSpc>
                <a:spcPts val="13854"/>
              </a:lnSpc>
            </a:pPr>
            <a:r>
              <a:rPr lang="en-PH" sz="4800" b="1" dirty="0">
                <a:solidFill>
                  <a:srgbClr val="FFFFFF"/>
                </a:solidFill>
                <a:latin typeface="Cosmic Octo Medium"/>
                <a:ea typeface="Cosmic Octo Medium"/>
                <a:cs typeface="Cosmic Octo Medium"/>
                <a:sym typeface="Cosmic Octo Medium"/>
              </a:rPr>
              <a:t>QR CODE</a:t>
            </a:r>
          </a:p>
          <a:p>
            <a:pPr algn="l">
              <a:lnSpc>
                <a:spcPts val="13854"/>
              </a:lnSpc>
            </a:pPr>
            <a:r>
              <a:rPr lang="en-PH" sz="4800" b="1" dirty="0">
                <a:solidFill>
                  <a:srgbClr val="FFFFFF"/>
                </a:solidFill>
                <a:latin typeface="Cosmic Octo Medium"/>
                <a:ea typeface="Cosmic Octo Medium"/>
                <a:cs typeface="Cosmic Octo Medium"/>
                <a:sym typeface="Cosmic Octo Medium"/>
              </a:rPr>
              <a:t>GENERATOR:</a:t>
            </a:r>
            <a:endParaRPr lang="en-US" sz="4800" dirty="0"/>
          </a:p>
          <a:p>
            <a:r>
              <a:rPr lang="en-US" sz="3200" dirty="0">
                <a:solidFill>
                  <a:schemeClr val="bg1"/>
                </a:solidFill>
                <a:latin typeface="Times New Roman" panose="02020603050405020304" pitchFamily="18" charset="0"/>
                <a:cs typeface="Times New Roman" panose="02020603050405020304" pitchFamily="18" charset="0"/>
              </a:rPr>
              <a:t>A </a:t>
            </a:r>
            <a:r>
              <a:rPr lang="en-US" sz="3200" b="1" dirty="0">
                <a:solidFill>
                  <a:schemeClr val="bg1"/>
                </a:solidFill>
                <a:latin typeface="Times New Roman" panose="02020603050405020304" pitchFamily="18" charset="0"/>
                <a:cs typeface="Times New Roman" panose="02020603050405020304" pitchFamily="18" charset="0"/>
              </a:rPr>
              <a:t>QR code generator</a:t>
            </a:r>
            <a:r>
              <a:rPr lang="en-US" sz="3200" dirty="0">
                <a:solidFill>
                  <a:schemeClr val="bg1"/>
                </a:solidFill>
                <a:latin typeface="Times New Roman" panose="02020603050405020304" pitchFamily="18" charset="0"/>
                <a:cs typeface="Times New Roman" panose="02020603050405020304" pitchFamily="18" charset="0"/>
              </a:rPr>
              <a:t> is a tool or software that creates </a:t>
            </a:r>
            <a:r>
              <a:rPr lang="en-US" sz="3200" b="1" dirty="0">
                <a:solidFill>
                  <a:schemeClr val="bg1"/>
                </a:solidFill>
                <a:latin typeface="Times New Roman" panose="02020603050405020304" pitchFamily="18" charset="0"/>
                <a:cs typeface="Times New Roman" panose="02020603050405020304" pitchFamily="18" charset="0"/>
              </a:rPr>
              <a:t>QR codes</a:t>
            </a:r>
            <a:r>
              <a:rPr lang="en-US" sz="3200" dirty="0">
                <a:solidFill>
                  <a:schemeClr val="bg1"/>
                </a:solidFill>
                <a:latin typeface="Times New Roman" panose="02020603050405020304" pitchFamily="18" charset="0"/>
                <a:cs typeface="Times New Roman" panose="02020603050405020304" pitchFamily="18" charset="0"/>
              </a:rPr>
              <a:t> (Quick Response codes) based on input data, such as text, URLs, contact information, or any other type of data.</a:t>
            </a: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6600" b="1" dirty="0">
              <a:solidFill>
                <a:srgbClr val="FFFFFF"/>
              </a:solidFill>
              <a:latin typeface="Cosmic Octo Medium"/>
              <a:ea typeface="Cosmic Octo Medium"/>
              <a:cs typeface="Cosmic Octo Medium"/>
              <a:sym typeface="Cosmic Octo Medium"/>
            </a:endParaRPr>
          </a:p>
          <a:p>
            <a:pPr algn="l">
              <a:lnSpc>
                <a:spcPts val="13854"/>
              </a:lnSpc>
            </a:pPr>
            <a:r>
              <a:rPr lang="en-PH" sz="12261" b="1" dirty="0">
                <a:solidFill>
                  <a:srgbClr val="FFFFFF"/>
                </a:solidFill>
                <a:latin typeface="Cosmic Octo Medium"/>
                <a:ea typeface="Cosmic Octo Medium"/>
                <a:cs typeface="Cosmic Octo Medium"/>
                <a:sym typeface="Cosmic Octo Medium"/>
              </a:rPr>
              <a:t> </a:t>
            </a:r>
            <a:endParaRPr lang="en-US" sz="12261" b="1" dirty="0">
              <a:solidFill>
                <a:srgbClr val="FFFFFF"/>
              </a:solidFill>
              <a:latin typeface="Cosmic Octo Medium"/>
              <a:ea typeface="Cosmic Octo Medium"/>
              <a:cs typeface="Cosmic Octo Medium"/>
              <a:sym typeface="Cosmic Octo Medium"/>
            </a:endParaRPr>
          </a:p>
        </p:txBody>
      </p:sp>
      <p:pic>
        <p:nvPicPr>
          <p:cNvPr id="9" name="Picture 8" descr="A diagram of a software application&#10;&#10;Description automatically generated">
            <a:extLst>
              <a:ext uri="{FF2B5EF4-FFF2-40B4-BE49-F238E27FC236}">
                <a16:creationId xmlns:a16="http://schemas.microsoft.com/office/drawing/2014/main" id="{8D0D64AE-352F-8C53-BFFC-0C4228A37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321" y="0"/>
            <a:ext cx="10210800" cy="10287000"/>
          </a:xfrm>
          <a:prstGeom prst="rect">
            <a:avLst/>
          </a:prstGeom>
        </p:spPr>
      </p:pic>
    </p:spTree>
    <p:extLst>
      <p:ext uri="{BB962C8B-B14F-4D97-AF65-F5344CB8AC3E}">
        <p14:creationId xmlns:p14="http://schemas.microsoft.com/office/powerpoint/2010/main" val="961580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9E25-9837-D1A7-3629-3145669295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745255-78C3-C52F-CCA5-AFA98EEEED3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pic>
        <p:nvPicPr>
          <p:cNvPr id="8" name="Picture 7" descr="A computer screen shot of a black screen&#10;&#10;Description automatically generated">
            <a:extLst>
              <a:ext uri="{FF2B5EF4-FFF2-40B4-BE49-F238E27FC236}">
                <a16:creationId xmlns:a16="http://schemas.microsoft.com/office/drawing/2014/main" id="{39FB2185-7572-2919-A427-06F7DBBF0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647700"/>
            <a:ext cx="16230600" cy="11582400"/>
          </a:xfrm>
          <a:prstGeom prst="rect">
            <a:avLst/>
          </a:prstGeom>
        </p:spPr>
      </p:pic>
    </p:spTree>
    <p:extLst>
      <p:ext uri="{BB962C8B-B14F-4D97-AF65-F5344CB8AC3E}">
        <p14:creationId xmlns:p14="http://schemas.microsoft.com/office/powerpoint/2010/main" val="1118409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B04F7-2077-A75E-FE65-E1398A0D83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AAEF96-AB32-C601-6AE4-2DFFF19637D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sp>
        <p:nvSpPr>
          <p:cNvPr id="7" name="Rectangle: Rounded Corners 6">
            <a:extLst>
              <a:ext uri="{FF2B5EF4-FFF2-40B4-BE49-F238E27FC236}">
                <a16:creationId xmlns:a16="http://schemas.microsoft.com/office/drawing/2014/main" id="{F433961F-C155-82F3-E3D0-E2DADEACA00D}"/>
              </a:ext>
            </a:extLst>
          </p:cNvPr>
          <p:cNvSpPr/>
          <p:nvPr/>
        </p:nvSpPr>
        <p:spPr>
          <a:xfrm>
            <a:off x="304800" y="583978"/>
            <a:ext cx="6781800" cy="8369522"/>
          </a:xfrm>
          <a:prstGeom prst="roundRect">
            <a:avLst>
              <a:gd name="adj" fmla="val 10000"/>
            </a:avLst>
          </a:prstGeom>
          <a:solidFill>
            <a:schemeClr val="accent4">
              <a:lumMod val="50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18" name="TextBox 18">
            <a:extLst>
              <a:ext uri="{FF2B5EF4-FFF2-40B4-BE49-F238E27FC236}">
                <a16:creationId xmlns:a16="http://schemas.microsoft.com/office/drawing/2014/main" id="{87D15498-6EDB-9D6C-4ED7-D8405E2DFBDD}"/>
              </a:ext>
            </a:extLst>
          </p:cNvPr>
          <p:cNvSpPr txBox="1"/>
          <p:nvPr/>
        </p:nvSpPr>
        <p:spPr>
          <a:xfrm>
            <a:off x="838200" y="583978"/>
            <a:ext cx="6248400" cy="16604546"/>
          </a:xfrm>
          <a:prstGeom prst="rect">
            <a:avLst/>
          </a:prstGeom>
        </p:spPr>
        <p:txBody>
          <a:bodyPr wrap="square" lIns="0" tIns="0" rIns="0" bIns="0" rtlCol="0" anchor="t">
            <a:spAutoFit/>
          </a:bodyPr>
          <a:lstStyle/>
          <a:p>
            <a:pPr algn="l">
              <a:lnSpc>
                <a:spcPts val="13854"/>
              </a:lnSpc>
            </a:pPr>
            <a:r>
              <a:rPr lang="en-PH" sz="4800" b="1" dirty="0">
                <a:solidFill>
                  <a:srgbClr val="FFFFFF"/>
                </a:solidFill>
                <a:latin typeface="Cosmic Octo Medium"/>
                <a:ea typeface="Cosmic Octo Medium"/>
                <a:cs typeface="Cosmic Octo Medium"/>
                <a:sym typeface="Cosmic Octo Medium"/>
              </a:rPr>
              <a:t>Song Finder:</a:t>
            </a:r>
          </a:p>
          <a:p>
            <a:endParaRPr lang="en-US" sz="4800" dirty="0"/>
          </a:p>
          <a:p>
            <a:r>
              <a:rPr lang="en-US" sz="4800" dirty="0">
                <a:solidFill>
                  <a:schemeClr val="bg1"/>
                </a:solidFill>
              </a:rPr>
              <a:t>A </a:t>
            </a:r>
            <a:r>
              <a:rPr lang="en-US" sz="4800" b="1" dirty="0">
                <a:solidFill>
                  <a:schemeClr val="bg1"/>
                </a:solidFill>
              </a:rPr>
              <a:t>song finder</a:t>
            </a:r>
            <a:r>
              <a:rPr lang="en-US" sz="4800" dirty="0">
                <a:solidFill>
                  <a:schemeClr val="bg1"/>
                </a:solidFill>
              </a:rPr>
              <a:t> is a tool or application that helps you identify a song based on various input sources, such as lyrics, melodies, or even audio snippets.</a:t>
            </a: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6600" b="1" dirty="0">
              <a:solidFill>
                <a:srgbClr val="FFFFFF"/>
              </a:solidFill>
              <a:latin typeface="Cosmic Octo Medium"/>
              <a:ea typeface="Cosmic Octo Medium"/>
              <a:cs typeface="Cosmic Octo Medium"/>
              <a:sym typeface="Cosmic Octo Medium"/>
            </a:endParaRPr>
          </a:p>
          <a:p>
            <a:pPr algn="l">
              <a:lnSpc>
                <a:spcPts val="13854"/>
              </a:lnSpc>
            </a:pPr>
            <a:r>
              <a:rPr lang="en-PH" sz="12261" b="1" dirty="0">
                <a:solidFill>
                  <a:srgbClr val="FFFFFF"/>
                </a:solidFill>
                <a:latin typeface="Cosmic Octo Medium"/>
                <a:ea typeface="Cosmic Octo Medium"/>
                <a:cs typeface="Cosmic Octo Medium"/>
                <a:sym typeface="Cosmic Octo Medium"/>
              </a:rPr>
              <a:t> </a:t>
            </a:r>
            <a:endParaRPr lang="en-US" sz="12261" b="1" dirty="0">
              <a:solidFill>
                <a:srgbClr val="FFFFFF"/>
              </a:solidFill>
              <a:latin typeface="Cosmic Octo Medium"/>
              <a:ea typeface="Cosmic Octo Medium"/>
              <a:cs typeface="Cosmic Octo Medium"/>
              <a:sym typeface="Cosmic Octo Medium"/>
            </a:endParaRPr>
          </a:p>
        </p:txBody>
      </p:sp>
      <p:pic>
        <p:nvPicPr>
          <p:cNvPr id="9" name="Picture 8" descr="A diagram of a song finder&#10;&#10;Description automatically generated">
            <a:extLst>
              <a:ext uri="{FF2B5EF4-FFF2-40B4-BE49-F238E27FC236}">
                <a16:creationId xmlns:a16="http://schemas.microsoft.com/office/drawing/2014/main" id="{86F9BCFA-CF9B-3D14-0E48-B3A4E215B6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0"/>
            <a:ext cx="10896600" cy="10287000"/>
          </a:xfrm>
          <a:prstGeom prst="rect">
            <a:avLst/>
          </a:prstGeom>
        </p:spPr>
      </p:pic>
    </p:spTree>
    <p:extLst>
      <p:ext uri="{BB962C8B-B14F-4D97-AF65-F5344CB8AC3E}">
        <p14:creationId xmlns:p14="http://schemas.microsoft.com/office/powerpoint/2010/main" val="3970810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6D6C0-4227-DF4E-1CEE-76002DC32B2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473931-A1DE-220B-AFDA-811667942B5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pic>
        <p:nvPicPr>
          <p:cNvPr id="8" name="Picture 7" descr="A computer screen with colorful text&#10;&#10;Description automatically generated">
            <a:extLst>
              <a:ext uri="{FF2B5EF4-FFF2-40B4-BE49-F238E27FC236}">
                <a16:creationId xmlns:a16="http://schemas.microsoft.com/office/drawing/2014/main" id="{A96B4C0A-FBF4-A88F-8996-B74897B5AD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952500"/>
            <a:ext cx="16230600" cy="11887200"/>
          </a:xfrm>
          <a:prstGeom prst="rect">
            <a:avLst/>
          </a:prstGeom>
        </p:spPr>
      </p:pic>
    </p:spTree>
    <p:extLst>
      <p:ext uri="{BB962C8B-B14F-4D97-AF65-F5344CB8AC3E}">
        <p14:creationId xmlns:p14="http://schemas.microsoft.com/office/powerpoint/2010/main" val="3200180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E25C7-D79D-8C52-319A-86C0096A8F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5DF74A-A345-8C97-2F3D-C9F2A86A3EF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sp>
        <p:nvSpPr>
          <p:cNvPr id="7" name="Rectangle: Rounded Corners 6">
            <a:extLst>
              <a:ext uri="{FF2B5EF4-FFF2-40B4-BE49-F238E27FC236}">
                <a16:creationId xmlns:a16="http://schemas.microsoft.com/office/drawing/2014/main" id="{EC41E99F-7580-A2E4-D302-CE75D9BFE82C}"/>
              </a:ext>
            </a:extLst>
          </p:cNvPr>
          <p:cNvSpPr/>
          <p:nvPr/>
        </p:nvSpPr>
        <p:spPr>
          <a:xfrm>
            <a:off x="202318" y="571500"/>
            <a:ext cx="7669918" cy="5239572"/>
          </a:xfrm>
          <a:prstGeom prst="roundRect">
            <a:avLst>
              <a:gd name="adj" fmla="val 10000"/>
            </a:avLst>
          </a:prstGeom>
          <a:solidFill>
            <a:schemeClr val="accent2">
              <a:lumMod val="75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18" name="TextBox 18">
            <a:extLst>
              <a:ext uri="{FF2B5EF4-FFF2-40B4-BE49-F238E27FC236}">
                <a16:creationId xmlns:a16="http://schemas.microsoft.com/office/drawing/2014/main" id="{C55AD79C-5A04-42EA-5C95-C6E361608683}"/>
              </a:ext>
            </a:extLst>
          </p:cNvPr>
          <p:cNvSpPr txBox="1"/>
          <p:nvPr/>
        </p:nvSpPr>
        <p:spPr>
          <a:xfrm>
            <a:off x="404636" y="342900"/>
            <a:ext cx="7467600" cy="14665553"/>
          </a:xfrm>
          <a:prstGeom prst="rect">
            <a:avLst/>
          </a:prstGeom>
        </p:spPr>
        <p:txBody>
          <a:bodyPr wrap="square" lIns="0" tIns="0" rIns="0" bIns="0" rtlCol="0" anchor="t">
            <a:spAutoFit/>
          </a:bodyPr>
          <a:lstStyle/>
          <a:p>
            <a:pPr algn="l">
              <a:lnSpc>
                <a:spcPts val="13854"/>
              </a:lnSpc>
            </a:pPr>
            <a:r>
              <a:rPr lang="en-PH" sz="4800" b="1" dirty="0">
                <a:solidFill>
                  <a:srgbClr val="FFFFFF"/>
                </a:solidFill>
                <a:latin typeface="Cosmic Octo Medium"/>
                <a:ea typeface="Cosmic Octo Medium"/>
                <a:cs typeface="Cosmic Octo Medium"/>
                <a:sym typeface="Cosmic Octo Medium"/>
              </a:rPr>
              <a:t>Audio Generator:</a:t>
            </a:r>
          </a:p>
          <a:p>
            <a:pPr algn="l">
              <a:lnSpc>
                <a:spcPct val="150000"/>
              </a:lnSpc>
            </a:pPr>
            <a:r>
              <a:rPr lang="en-US" sz="2800" b="1" dirty="0">
                <a:solidFill>
                  <a:schemeClr val="bg1"/>
                </a:solidFill>
                <a:latin typeface="Times New Roman" panose="02020603050405020304" pitchFamily="18" charset="0"/>
                <a:cs typeface="Times New Roman" panose="02020603050405020304" pitchFamily="18" charset="0"/>
              </a:rPr>
              <a:t>An audio generator is a tool or software that produces sound or audio based on specific inputs or parameters. These generators can create a wide variety of sounds, from simple tones to complex audio compositions.</a:t>
            </a:r>
            <a:endParaRPr lang="en-PH" sz="2800" b="1" dirty="0">
              <a:solidFill>
                <a:schemeClr val="bg1"/>
              </a:solidFill>
              <a:latin typeface="Times New Roman" panose="02020603050405020304" pitchFamily="18" charset="0"/>
              <a:ea typeface="Cosmic Octo Medium"/>
              <a:cs typeface="Times New Roman" panose="02020603050405020304" pitchFamily="18" charset="0"/>
              <a:sym typeface="Cosmic Octo Medium"/>
            </a:endParaRPr>
          </a:p>
          <a:p>
            <a:endParaRPr lang="en-US" sz="4800" dirty="0"/>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6600" b="1" dirty="0">
              <a:solidFill>
                <a:srgbClr val="FFFFFF"/>
              </a:solidFill>
              <a:latin typeface="Cosmic Octo Medium"/>
              <a:ea typeface="Cosmic Octo Medium"/>
              <a:cs typeface="Cosmic Octo Medium"/>
              <a:sym typeface="Cosmic Octo Medium"/>
            </a:endParaRPr>
          </a:p>
          <a:p>
            <a:pPr algn="l">
              <a:lnSpc>
                <a:spcPts val="13854"/>
              </a:lnSpc>
            </a:pPr>
            <a:r>
              <a:rPr lang="en-PH" sz="12261" b="1" dirty="0">
                <a:solidFill>
                  <a:srgbClr val="FFFFFF"/>
                </a:solidFill>
                <a:latin typeface="Cosmic Octo Medium"/>
                <a:ea typeface="Cosmic Octo Medium"/>
                <a:cs typeface="Cosmic Octo Medium"/>
                <a:sym typeface="Cosmic Octo Medium"/>
              </a:rPr>
              <a:t> </a:t>
            </a:r>
            <a:endParaRPr lang="en-US" sz="12261" b="1" dirty="0">
              <a:solidFill>
                <a:srgbClr val="FFFFFF"/>
              </a:solidFill>
              <a:latin typeface="Cosmic Octo Medium"/>
              <a:ea typeface="Cosmic Octo Medium"/>
              <a:cs typeface="Cosmic Octo Medium"/>
              <a:sym typeface="Cosmic Octo Medium"/>
            </a:endParaRPr>
          </a:p>
        </p:txBody>
      </p:sp>
      <p:pic>
        <p:nvPicPr>
          <p:cNvPr id="9" name="Picture 8" descr="A diagram of a software application&#10;&#10;Description automatically generated">
            <a:extLst>
              <a:ext uri="{FF2B5EF4-FFF2-40B4-BE49-F238E27FC236}">
                <a16:creationId xmlns:a16="http://schemas.microsoft.com/office/drawing/2014/main" id="{E275D251-EDD3-9CC8-6B74-78EC26934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6872" y="0"/>
            <a:ext cx="10011128" cy="10287000"/>
          </a:xfrm>
          <a:prstGeom prst="rect">
            <a:avLst/>
          </a:prstGeom>
        </p:spPr>
      </p:pic>
    </p:spTree>
    <p:extLst>
      <p:ext uri="{BB962C8B-B14F-4D97-AF65-F5344CB8AC3E}">
        <p14:creationId xmlns:p14="http://schemas.microsoft.com/office/powerpoint/2010/main" val="4283834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5EAEA-5EBD-4215-3574-4F115DCD9C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C2208B-F9DE-2007-4444-AA314C67F5E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pic>
        <p:nvPicPr>
          <p:cNvPr id="8" name="Picture 7" descr="A computer screen with text on it&#10;&#10;Description automatically generated">
            <a:extLst>
              <a:ext uri="{FF2B5EF4-FFF2-40B4-BE49-F238E27FC236}">
                <a16:creationId xmlns:a16="http://schemas.microsoft.com/office/drawing/2014/main" id="{03EA7950-C67D-2938-5610-2481F3E02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104900"/>
            <a:ext cx="16992600" cy="12039599"/>
          </a:xfrm>
          <a:prstGeom prst="rect">
            <a:avLst/>
          </a:prstGeom>
        </p:spPr>
      </p:pic>
    </p:spTree>
    <p:extLst>
      <p:ext uri="{BB962C8B-B14F-4D97-AF65-F5344CB8AC3E}">
        <p14:creationId xmlns:p14="http://schemas.microsoft.com/office/powerpoint/2010/main" val="2975852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5EBDE-682A-422E-7147-C7CDF1C761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263D61-D915-3AAB-2CFF-8DB41727013D}"/>
              </a:ext>
            </a:extLst>
          </p:cNvPr>
          <p:cNvSpPr/>
          <p:nvPr/>
        </p:nvSpPr>
        <p:spPr>
          <a:xfrm>
            <a:off x="-2269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sp>
        <p:nvSpPr>
          <p:cNvPr id="7" name="Rectangle: Rounded Corners 6">
            <a:extLst>
              <a:ext uri="{FF2B5EF4-FFF2-40B4-BE49-F238E27FC236}">
                <a16:creationId xmlns:a16="http://schemas.microsoft.com/office/drawing/2014/main" id="{E6875600-C128-A0EF-005D-A1DBD71B07C1}"/>
              </a:ext>
            </a:extLst>
          </p:cNvPr>
          <p:cNvSpPr/>
          <p:nvPr/>
        </p:nvSpPr>
        <p:spPr>
          <a:xfrm>
            <a:off x="306639" y="571500"/>
            <a:ext cx="7465761" cy="5239572"/>
          </a:xfrm>
          <a:prstGeom prst="roundRect">
            <a:avLst>
              <a:gd name="adj" fmla="val 10000"/>
            </a:avLst>
          </a:prstGeom>
          <a:solidFill>
            <a:schemeClr val="accent4">
              <a:lumMod val="50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18" name="TextBox 18">
            <a:extLst>
              <a:ext uri="{FF2B5EF4-FFF2-40B4-BE49-F238E27FC236}">
                <a16:creationId xmlns:a16="http://schemas.microsoft.com/office/drawing/2014/main" id="{3395C5D8-9D21-C6A2-0779-67F18EC1CD7D}"/>
              </a:ext>
            </a:extLst>
          </p:cNvPr>
          <p:cNvSpPr txBox="1"/>
          <p:nvPr/>
        </p:nvSpPr>
        <p:spPr>
          <a:xfrm>
            <a:off x="609600" y="419100"/>
            <a:ext cx="7162800" cy="14880997"/>
          </a:xfrm>
          <a:prstGeom prst="rect">
            <a:avLst/>
          </a:prstGeom>
        </p:spPr>
        <p:txBody>
          <a:bodyPr wrap="square" lIns="0" tIns="0" rIns="0" bIns="0" rtlCol="0" anchor="t">
            <a:spAutoFit/>
          </a:bodyPr>
          <a:lstStyle/>
          <a:p>
            <a:pPr algn="l">
              <a:lnSpc>
                <a:spcPts val="13854"/>
              </a:lnSpc>
            </a:pPr>
            <a:r>
              <a:rPr lang="en-PH" sz="4800" b="1" dirty="0">
                <a:solidFill>
                  <a:srgbClr val="FFFFFF"/>
                </a:solidFill>
                <a:latin typeface="Cosmic Octo Medium"/>
                <a:ea typeface="Cosmic Octo Medium"/>
                <a:cs typeface="Cosmic Octo Medium"/>
                <a:sym typeface="Cosmic Octo Medium"/>
              </a:rPr>
              <a:t>IMAGE COLORIZER:</a:t>
            </a:r>
          </a:p>
          <a:p>
            <a:pPr algn="l"/>
            <a:r>
              <a:rPr lang="en-US" sz="3200" dirty="0">
                <a:solidFill>
                  <a:schemeClr val="bg1"/>
                </a:solidFill>
                <a:latin typeface="Times New Roman" panose="02020603050405020304" pitchFamily="18" charset="0"/>
                <a:cs typeface="Times New Roman" panose="02020603050405020304" pitchFamily="18" charset="0"/>
              </a:rPr>
              <a:t>An </a:t>
            </a:r>
            <a:r>
              <a:rPr lang="en-US" sz="3200" b="1" dirty="0">
                <a:solidFill>
                  <a:schemeClr val="bg1"/>
                </a:solidFill>
                <a:latin typeface="Times New Roman" panose="02020603050405020304" pitchFamily="18" charset="0"/>
                <a:cs typeface="Times New Roman" panose="02020603050405020304" pitchFamily="18" charset="0"/>
              </a:rPr>
              <a:t>image colorizer</a:t>
            </a:r>
            <a:r>
              <a:rPr lang="en-US" sz="3200" dirty="0">
                <a:solidFill>
                  <a:schemeClr val="bg1"/>
                </a:solidFill>
                <a:latin typeface="Times New Roman" panose="02020603050405020304" pitchFamily="18" charset="0"/>
                <a:cs typeface="Times New Roman" panose="02020603050405020304" pitchFamily="18" charset="0"/>
              </a:rPr>
              <a:t> is a tool or software that automatically adds color to black-and-white (grayscale) images. These tools use advanced techniques, including machine learning and deep learning, to predict and apply colors to different regions of an image. </a:t>
            </a:r>
            <a:endParaRPr lang="en-PH" sz="3200" b="1" dirty="0">
              <a:solidFill>
                <a:schemeClr val="bg1"/>
              </a:solidFill>
              <a:latin typeface="Times New Roman" panose="02020603050405020304" pitchFamily="18" charset="0"/>
              <a:ea typeface="Cosmic Octo Medium"/>
              <a:cs typeface="Times New Roman" panose="02020603050405020304" pitchFamily="18" charset="0"/>
              <a:sym typeface="Cosmic Octo Medium"/>
            </a:endParaRPr>
          </a:p>
          <a:p>
            <a:endParaRPr lang="en-US" sz="4800" dirty="0"/>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6600" b="1" dirty="0">
              <a:solidFill>
                <a:srgbClr val="FFFFFF"/>
              </a:solidFill>
              <a:latin typeface="Cosmic Octo Medium"/>
              <a:ea typeface="Cosmic Octo Medium"/>
              <a:cs typeface="Cosmic Octo Medium"/>
              <a:sym typeface="Cosmic Octo Medium"/>
            </a:endParaRPr>
          </a:p>
          <a:p>
            <a:pPr algn="l">
              <a:lnSpc>
                <a:spcPts val="13854"/>
              </a:lnSpc>
            </a:pPr>
            <a:r>
              <a:rPr lang="en-PH" sz="12261" b="1" dirty="0">
                <a:solidFill>
                  <a:srgbClr val="FFFFFF"/>
                </a:solidFill>
                <a:latin typeface="Cosmic Octo Medium"/>
                <a:ea typeface="Cosmic Octo Medium"/>
                <a:cs typeface="Cosmic Octo Medium"/>
                <a:sym typeface="Cosmic Octo Medium"/>
              </a:rPr>
              <a:t> </a:t>
            </a:r>
            <a:endParaRPr lang="en-US" sz="12261" b="1" dirty="0">
              <a:solidFill>
                <a:srgbClr val="FFFFFF"/>
              </a:solidFill>
              <a:latin typeface="Cosmic Octo Medium"/>
              <a:ea typeface="Cosmic Octo Medium"/>
              <a:cs typeface="Cosmic Octo Medium"/>
              <a:sym typeface="Cosmic Octo Medium"/>
            </a:endParaRPr>
          </a:p>
        </p:txBody>
      </p:sp>
      <p:pic>
        <p:nvPicPr>
          <p:cNvPr id="9" name="Picture 8" descr="A diagram of a computer&#10;&#10;Description automatically generated">
            <a:extLst>
              <a:ext uri="{FF2B5EF4-FFF2-40B4-BE49-F238E27FC236}">
                <a16:creationId xmlns:a16="http://schemas.microsoft.com/office/drawing/2014/main" id="{96722E70-E32C-7596-98AE-D7CF55237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0" y="0"/>
            <a:ext cx="10287000" cy="10287000"/>
          </a:xfrm>
          <a:prstGeom prst="rect">
            <a:avLst/>
          </a:prstGeom>
        </p:spPr>
      </p:pic>
    </p:spTree>
    <p:extLst>
      <p:ext uri="{BB962C8B-B14F-4D97-AF65-F5344CB8AC3E}">
        <p14:creationId xmlns:p14="http://schemas.microsoft.com/office/powerpoint/2010/main" val="1450733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9" name="Rectangle: Rounded Corners 8">
            <a:extLst>
              <a:ext uri="{FF2B5EF4-FFF2-40B4-BE49-F238E27FC236}">
                <a16:creationId xmlns:a16="http://schemas.microsoft.com/office/drawing/2014/main" id="{5C958ED5-055B-A290-5762-5E4CA2315AB8}"/>
              </a:ext>
            </a:extLst>
          </p:cNvPr>
          <p:cNvSpPr/>
          <p:nvPr/>
        </p:nvSpPr>
        <p:spPr>
          <a:xfrm>
            <a:off x="7645576" y="1739867"/>
            <a:ext cx="10215448" cy="5239572"/>
          </a:xfrm>
          <a:prstGeom prst="roundRect">
            <a:avLst>
              <a:gd name="adj" fmla="val 10000"/>
            </a:avLst>
          </a:prstGeom>
          <a:solidFill>
            <a:schemeClr val="accent4">
              <a:lumMod val="50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5" name="TextBox 5"/>
          <p:cNvSpPr txBox="1"/>
          <p:nvPr/>
        </p:nvSpPr>
        <p:spPr>
          <a:xfrm>
            <a:off x="-685800" y="-144661"/>
            <a:ext cx="18288000" cy="10431661"/>
          </a:xfrm>
          <a:prstGeom prst="rect">
            <a:avLst/>
          </a:prstGeom>
        </p:spPr>
        <p:txBody>
          <a:bodyPr lIns="50800" tIns="50800" rIns="50800" bIns="50800" rtlCol="0" anchor="ctr"/>
          <a:lstStyle/>
          <a:p>
            <a:pPr algn="ctr">
              <a:lnSpc>
                <a:spcPts val="2659"/>
              </a:lnSpc>
              <a:spcBef>
                <a:spcPct val="0"/>
              </a:spcBef>
            </a:pPr>
            <a:endParaRPr/>
          </a:p>
        </p:txBody>
      </p:sp>
      <p:sp>
        <p:nvSpPr>
          <p:cNvPr id="6" name="Freeform 6"/>
          <p:cNvSpPr/>
          <p:nvPr/>
        </p:nvSpPr>
        <p:spPr>
          <a:xfrm>
            <a:off x="0" y="2628900"/>
            <a:ext cx="7543800" cy="7200900"/>
          </a:xfrm>
          <a:custGeom>
            <a:avLst/>
            <a:gdLst/>
            <a:ahLst/>
            <a:cxnLst/>
            <a:rect l="l" t="t" r="r" b="b"/>
            <a:pathLst>
              <a:path w="7543800" h="7200900">
                <a:moveTo>
                  <a:pt x="0" y="0"/>
                </a:moveTo>
                <a:lnTo>
                  <a:pt x="7543800" y="0"/>
                </a:lnTo>
                <a:lnTo>
                  <a:pt x="7543800" y="7200900"/>
                </a:lnTo>
                <a:lnTo>
                  <a:pt x="0" y="7200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8061448" y="1634470"/>
            <a:ext cx="8755813" cy="1401025"/>
          </a:xfrm>
          <a:prstGeom prst="rect">
            <a:avLst/>
          </a:prstGeom>
        </p:spPr>
        <p:txBody>
          <a:bodyPr wrap="square" lIns="0" tIns="0" rIns="0" bIns="0" rtlCol="0" anchor="t">
            <a:spAutoFit/>
          </a:bodyPr>
          <a:lstStyle/>
          <a:p>
            <a:pPr algn="l">
              <a:lnSpc>
                <a:spcPts val="13549"/>
              </a:lnSpc>
            </a:pPr>
            <a:r>
              <a:rPr lang="en-PH" sz="4000" b="1" dirty="0">
                <a:solidFill>
                  <a:schemeClr val="bg1"/>
                </a:solidFill>
                <a:latin typeface="Cosmic Octo Medium"/>
                <a:ea typeface="Cosmic Octo Medium"/>
                <a:cs typeface="Cosmic Octo Medium"/>
                <a:sym typeface="Cosmic Octo Medium"/>
              </a:rPr>
              <a:t>overview</a:t>
            </a:r>
            <a:r>
              <a:rPr lang="en-US" sz="4000" b="1" dirty="0">
                <a:solidFill>
                  <a:schemeClr val="bg1"/>
                </a:solidFill>
                <a:latin typeface="Cosmic Octo Medium"/>
                <a:ea typeface="Cosmic Octo Medium"/>
                <a:cs typeface="Cosmic Octo Medium"/>
                <a:sym typeface="Cosmic Octo Medium"/>
              </a:rPr>
              <a:t>:</a:t>
            </a:r>
          </a:p>
        </p:txBody>
      </p:sp>
      <p:sp>
        <p:nvSpPr>
          <p:cNvPr id="12" name="TextBox 12"/>
          <p:cNvSpPr txBox="1"/>
          <p:nvPr/>
        </p:nvSpPr>
        <p:spPr>
          <a:xfrm>
            <a:off x="8061448" y="3467100"/>
            <a:ext cx="9197852" cy="2964722"/>
          </a:xfrm>
          <a:prstGeom prst="rect">
            <a:avLst/>
          </a:prstGeom>
        </p:spPr>
        <p:txBody>
          <a:bodyPr wrap="square" lIns="0" tIns="0" rIns="0" bIns="0" rtlCol="0" anchor="t">
            <a:spAutoFit/>
          </a:bodyPr>
          <a:lstStyle/>
          <a:p>
            <a:pPr algn="just">
              <a:lnSpc>
                <a:spcPts val="3298"/>
              </a:lnSpc>
            </a:pPr>
            <a:r>
              <a:rPr lang="en-US" sz="3600" dirty="0">
                <a:solidFill>
                  <a:schemeClr val="bg1"/>
                </a:solidFill>
                <a:latin typeface="Times New Roman" panose="02020603050405020304" pitchFamily="18" charset="0"/>
                <a:cs typeface="Times New Roman" panose="02020603050405020304" pitchFamily="18" charset="0"/>
              </a:rPr>
              <a:t>This project is basically a multifunctional ai bot. It will perform many functions related to artificial intelligence like image generation and image processing. It mainly consists of a menu where we can the AI functionality we want to perform. So, we will basically API calls and some libraries to perform necessary functionality.</a:t>
            </a:r>
            <a:endParaRPr lang="en-US" sz="3600" dirty="0">
              <a:solidFill>
                <a:schemeClr val="bg1"/>
              </a:solidFill>
              <a:latin typeface="Times New Roman" panose="02020603050405020304" pitchFamily="18" charset="0"/>
              <a:ea typeface="Montserrat"/>
              <a:cs typeface="Times New Roman" panose="02020603050405020304" pitchFamily="18" charset="0"/>
              <a:sym typeface="Montserrat"/>
            </a:endParaRPr>
          </a:p>
        </p:txBody>
      </p:sp>
      <p:sp>
        <p:nvSpPr>
          <p:cNvPr id="13" name="Freeform 13"/>
          <p:cNvSpPr/>
          <p:nvPr/>
        </p:nvSpPr>
        <p:spPr>
          <a:xfrm>
            <a:off x="16253437" y="8252437"/>
            <a:ext cx="1005863" cy="1005863"/>
          </a:xfrm>
          <a:custGeom>
            <a:avLst/>
            <a:gdLst/>
            <a:ahLst/>
            <a:cxnLst/>
            <a:rect l="l" t="t" r="r" b="b"/>
            <a:pathLst>
              <a:path w="1005863" h="1005863">
                <a:moveTo>
                  <a:pt x="0" y="0"/>
                </a:moveTo>
                <a:lnTo>
                  <a:pt x="1005863" y="0"/>
                </a:lnTo>
                <a:lnTo>
                  <a:pt x="1005863" y="1005863"/>
                </a:lnTo>
                <a:lnTo>
                  <a:pt x="0" y="10058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1227857" y="628002"/>
            <a:ext cx="2086777" cy="378467"/>
          </a:xfrm>
          <a:prstGeom prst="rect">
            <a:avLst/>
          </a:prstGeom>
        </p:spPr>
        <p:txBody>
          <a:bodyPr lIns="0" tIns="0" rIns="0" bIns="0" rtlCol="0" anchor="t">
            <a:spAutoFit/>
          </a:bodyPr>
          <a:lstStyle/>
          <a:p>
            <a:pPr algn="ctr">
              <a:lnSpc>
                <a:spcPts val="3117"/>
              </a:lnSpc>
              <a:spcBef>
                <a:spcPct val="0"/>
              </a:spcBef>
            </a:pPr>
            <a:r>
              <a:rPr lang="en-US" sz="2226" b="1">
                <a:solidFill>
                  <a:srgbClr val="104154"/>
                </a:solidFill>
                <a:latin typeface="Montserrat Bold"/>
                <a:ea typeface="Montserrat Bold"/>
                <a:cs typeface="Montserrat Bold"/>
                <a:sym typeface="Montserrat Bold"/>
              </a:rPr>
              <a:t>Liceria &amp; Co.</a:t>
            </a:r>
          </a:p>
        </p:txBody>
      </p:sp>
      <p:sp>
        <p:nvSpPr>
          <p:cNvPr id="11" name="Rectangle: Rounded Corners 10">
            <a:extLst>
              <a:ext uri="{FF2B5EF4-FFF2-40B4-BE49-F238E27FC236}">
                <a16:creationId xmlns:a16="http://schemas.microsoft.com/office/drawing/2014/main" id="{8D74BC8B-8522-6338-AE2F-518803684254}"/>
              </a:ext>
            </a:extLst>
          </p:cNvPr>
          <p:cNvSpPr/>
          <p:nvPr/>
        </p:nvSpPr>
        <p:spPr>
          <a:xfrm rot="5400000">
            <a:off x="-723535" y="1600200"/>
            <a:ext cx="9198142" cy="7086600"/>
          </a:xfrm>
          <a:prstGeom prst="roundRect">
            <a:avLst>
              <a:gd name="adj" fmla="val 10000"/>
            </a:avLst>
          </a:prstGeom>
          <a:solidFill>
            <a:schemeClr val="accent2">
              <a:lumMod val="75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15" name="TextBox 14">
            <a:extLst>
              <a:ext uri="{FF2B5EF4-FFF2-40B4-BE49-F238E27FC236}">
                <a16:creationId xmlns:a16="http://schemas.microsoft.com/office/drawing/2014/main" id="{7B9A1CD0-63C8-BB5E-A17A-6EEA4AB4BB79}"/>
              </a:ext>
            </a:extLst>
          </p:cNvPr>
          <p:cNvSpPr txBox="1"/>
          <p:nvPr/>
        </p:nvSpPr>
        <p:spPr>
          <a:xfrm>
            <a:off x="1028700" y="1068050"/>
            <a:ext cx="9488904" cy="8325356"/>
          </a:xfrm>
          <a:prstGeom prst="rect">
            <a:avLst/>
          </a:prstGeom>
          <a:noFill/>
        </p:spPr>
        <p:txBody>
          <a:bodyPr wrap="square">
            <a:spAutoFit/>
          </a:bodyPr>
          <a:lstStyle/>
          <a:p>
            <a:pPr marL="0" marR="0" lvl="0" indent="0" algn="just" defTabSz="914400" rtl="0" eaLnBrk="1" fontAlgn="auto" latinLnBrk="0" hangingPunct="1">
              <a:lnSpc>
                <a:spcPts val="2881"/>
              </a:lnSpc>
              <a:spcBef>
                <a:spcPts val="0"/>
              </a:spcBef>
              <a:spcAft>
                <a:spcPts val="0"/>
              </a:spcAft>
              <a:buClrTx/>
              <a:buSzTx/>
              <a:buFontTx/>
              <a:buNone/>
              <a:tabLst/>
              <a:defRPr/>
            </a:pPr>
            <a:endParaRPr kumimoji="0" lang="en-US" sz="4000" b="0" i="0" u="none" strike="noStrike" kern="1200" cap="none" spc="0" normalizeH="0" baseline="0" noProof="0">
              <a:ln>
                <a:noFill/>
              </a:ln>
              <a:solidFill>
                <a:prstClr val="white"/>
              </a:solidFill>
              <a:effectLst/>
              <a:uLnTx/>
              <a:uFillTx/>
              <a:latin typeface="Calibri"/>
              <a:ea typeface="+mn-ea"/>
              <a:cs typeface="+mn-cs"/>
            </a:endParaRPr>
          </a:p>
          <a:p>
            <a:pPr marL="0" marR="0" lvl="0" indent="0" algn="just" defTabSz="914400" rtl="0" eaLnBrk="1" fontAlgn="auto" latinLnBrk="0" hangingPunct="1">
              <a:lnSpc>
                <a:spcPts val="2881"/>
              </a:lnSpc>
              <a:spcBef>
                <a:spcPts val="0"/>
              </a:spcBef>
              <a:spcAft>
                <a:spcPts val="0"/>
              </a:spcAft>
              <a:buClrTx/>
              <a:buSzTx/>
              <a:buFontTx/>
              <a:buNone/>
              <a:tabLst/>
              <a:defRPr/>
            </a:pPr>
            <a:r>
              <a:rPr kumimoji="0" lang="en-US" sz="5400" b="1" i="0" u="none" strike="noStrike" kern="1200" cap="none" spc="0" normalizeH="0" baseline="0" noProof="0">
                <a:ln>
                  <a:noFill/>
                </a:ln>
                <a:solidFill>
                  <a:prstClr val="white"/>
                </a:solidFill>
                <a:effectLst/>
                <a:uLnTx/>
                <a:uFillTx/>
                <a:latin typeface="Cosmic Octo Medium" panose="020B0604020202020204" charset="0"/>
                <a:ea typeface="+mn-ea"/>
                <a:cs typeface="Times New Roman" panose="02020603050405020304" pitchFamily="18" charset="0"/>
              </a:rPr>
              <a:t>FUNCTIONS:</a:t>
            </a:r>
          </a:p>
          <a:p>
            <a:pPr marL="0" marR="0" lvl="0" indent="0" algn="just" defTabSz="914400" rtl="0" eaLnBrk="1" fontAlgn="auto" latinLnBrk="0" hangingPunct="1">
              <a:lnSpc>
                <a:spcPts val="2881"/>
              </a:lnSpc>
              <a:spcBef>
                <a:spcPts val="0"/>
              </a:spcBef>
              <a:spcAft>
                <a:spcPts val="0"/>
              </a:spcAft>
              <a:buClrTx/>
              <a:buSzTx/>
              <a:buFontTx/>
              <a:buNone/>
              <a:tabLst/>
              <a:defRPr/>
            </a:pPr>
            <a:endParaRPr kumimoji="0" lang="en-US" sz="6600" b="1" i="0" u="none" strike="noStrike" kern="1200" cap="none" spc="0" normalizeH="0" baseline="0" noProof="0">
              <a:ln>
                <a:noFill/>
              </a:ln>
              <a:solidFill>
                <a:prstClr val="white"/>
              </a:solidFill>
              <a:effectLst/>
              <a:uLnTx/>
              <a:uFillTx/>
              <a:latin typeface="Cosmic Octo Medium" panose="020B0604020202020204" charset="0"/>
              <a:ea typeface="+mn-ea"/>
              <a:cs typeface="Times New Roman" panose="02020603050405020304" pitchFamily="18" charset="0"/>
            </a:endParaRPr>
          </a:p>
          <a:p>
            <a:pPr marL="342900" marR="0" lvl="0" indent="-342900" algn="l" defTabSz="914400" rtl="0" eaLnBrk="1" fontAlgn="auto" latinLnBrk="0" hangingPunct="1">
              <a:lnSpc>
                <a:spcPts val="2881"/>
              </a:lnSpc>
              <a:spcBef>
                <a:spcPts val="0"/>
              </a:spcBef>
              <a:spcAft>
                <a:spcPts val="0"/>
              </a:spcAft>
              <a:buClrTx/>
              <a:buSzTx/>
              <a:buFont typeface="Wingdings" panose="05000000000000000000" pitchFamily="2" charset="2"/>
              <a:buChar char="§"/>
              <a:tabLst/>
              <a:defRPr/>
            </a:pPr>
            <a:r>
              <a:rPr kumimoji="0" lang="en-US" sz="4800" b="0" i="0" u="none" strike="noStrike" kern="1200" cap="none" spc="0" normalizeH="0" baseline="0" noProof="0">
                <a:ln>
                  <a:noFill/>
                </a:ln>
                <a:solidFill>
                  <a:prstClr val="white"/>
                </a:solidFill>
                <a:effectLst/>
                <a:uLnTx/>
                <a:uFillTx/>
                <a:latin typeface="Calibri"/>
                <a:ea typeface="+mn-ea"/>
                <a:cs typeface="+mn-cs"/>
              </a:rPr>
              <a:t>  </a:t>
            </a:r>
            <a:r>
              <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Chatbot</a:t>
            </a:r>
          </a:p>
          <a:p>
            <a:pPr marL="0" marR="0" lvl="0" indent="0" algn="l" defTabSz="914400" rtl="0" eaLnBrk="1" fontAlgn="auto" latinLnBrk="0" hangingPunct="1">
              <a:lnSpc>
                <a:spcPts val="2881"/>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ts val="2881"/>
              </a:lnSpc>
              <a:spcBef>
                <a:spcPts val="0"/>
              </a:spcBef>
              <a:spcAft>
                <a:spcPts val="0"/>
              </a:spcAft>
              <a:buClrTx/>
              <a:buSzTx/>
              <a:buFont typeface="Wingdings" panose="05000000000000000000" pitchFamily="2" charset="2"/>
              <a:buChar char="§"/>
              <a:tabLst/>
              <a:defRPr/>
            </a:pPr>
            <a:r>
              <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Image Generator</a:t>
            </a:r>
          </a:p>
          <a:p>
            <a:pPr marL="0" marR="0" lvl="0" indent="0" algn="l" defTabSz="914400" rtl="0" eaLnBrk="1" fontAlgn="auto" latinLnBrk="0" hangingPunct="1">
              <a:lnSpc>
                <a:spcPts val="2881"/>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ts val="2881"/>
              </a:lnSpc>
              <a:spcBef>
                <a:spcPts val="0"/>
              </a:spcBef>
              <a:spcAft>
                <a:spcPts val="0"/>
              </a:spcAft>
              <a:buClrTx/>
              <a:buSzTx/>
              <a:buFont typeface="Wingdings" panose="05000000000000000000" pitchFamily="2" charset="2"/>
              <a:buChar char="§"/>
              <a:tabLst/>
              <a:defRPr/>
            </a:pPr>
            <a:r>
              <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Background Remover</a:t>
            </a:r>
          </a:p>
          <a:p>
            <a:pPr marL="0" marR="0" lvl="0" indent="0" algn="l" defTabSz="914400" rtl="0" eaLnBrk="1" fontAlgn="auto" latinLnBrk="0" hangingPunct="1">
              <a:lnSpc>
                <a:spcPts val="2881"/>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ts val="2881"/>
              </a:lnSpc>
              <a:spcBef>
                <a:spcPts val="0"/>
              </a:spcBef>
              <a:spcAft>
                <a:spcPts val="0"/>
              </a:spcAft>
              <a:buClrTx/>
              <a:buSzTx/>
              <a:buFont typeface="Wingdings" panose="05000000000000000000" pitchFamily="2" charset="2"/>
              <a:buChar char="§"/>
              <a:tabLst/>
              <a:defRPr/>
            </a:pPr>
            <a:r>
              <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Text Extractor</a:t>
            </a:r>
          </a:p>
          <a:p>
            <a:pPr marL="0" marR="0" lvl="0" indent="0" algn="l" defTabSz="914400" rtl="0" eaLnBrk="1" fontAlgn="auto" latinLnBrk="0" hangingPunct="1">
              <a:lnSpc>
                <a:spcPts val="2881"/>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ts val="2881"/>
              </a:lnSpc>
              <a:spcBef>
                <a:spcPts val="0"/>
              </a:spcBef>
              <a:spcAft>
                <a:spcPts val="0"/>
              </a:spcAft>
              <a:buClrTx/>
              <a:buSzTx/>
              <a:buFont typeface="Wingdings" panose="05000000000000000000" pitchFamily="2" charset="2"/>
              <a:buChar char="§"/>
              <a:tabLst/>
              <a:defRPr/>
            </a:pPr>
            <a:r>
              <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Song Finder</a:t>
            </a:r>
          </a:p>
          <a:p>
            <a:pPr marL="0" marR="0" lvl="0" indent="0" algn="l" defTabSz="914400" rtl="0" eaLnBrk="1" fontAlgn="auto" latinLnBrk="0" hangingPunct="1">
              <a:lnSpc>
                <a:spcPts val="2881"/>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ts val="2881"/>
              </a:lnSpc>
              <a:spcBef>
                <a:spcPts val="0"/>
              </a:spcBef>
              <a:spcAft>
                <a:spcPts val="0"/>
              </a:spcAft>
              <a:buClrTx/>
              <a:buSzTx/>
              <a:buFont typeface="Wingdings" panose="05000000000000000000" pitchFamily="2" charset="2"/>
              <a:buChar char="§"/>
              <a:tabLst/>
              <a:defRPr/>
            </a:pPr>
            <a:r>
              <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Audio generator</a:t>
            </a:r>
          </a:p>
          <a:p>
            <a:pPr marL="0" marR="0" lvl="0" indent="0" algn="l" defTabSz="914400" rtl="0" eaLnBrk="1" fontAlgn="auto" latinLnBrk="0" hangingPunct="1">
              <a:lnSpc>
                <a:spcPts val="2881"/>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ts val="2881"/>
              </a:lnSpc>
              <a:spcBef>
                <a:spcPts val="0"/>
              </a:spcBef>
              <a:spcAft>
                <a:spcPts val="0"/>
              </a:spcAft>
              <a:buClrTx/>
              <a:buSzTx/>
              <a:buFont typeface="Wingdings" panose="05000000000000000000" pitchFamily="2" charset="2"/>
              <a:buChar char="§"/>
              <a:tabLst/>
              <a:defRPr/>
            </a:pPr>
            <a:r>
              <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Sentiment Analyzer</a:t>
            </a:r>
          </a:p>
          <a:p>
            <a:pPr marL="0" marR="0" lvl="0" indent="0" algn="l" defTabSz="914400" rtl="0" eaLnBrk="1" fontAlgn="auto" latinLnBrk="0" hangingPunct="1">
              <a:lnSpc>
                <a:spcPts val="2881"/>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ts val="2881"/>
              </a:lnSpc>
              <a:spcBef>
                <a:spcPts val="0"/>
              </a:spcBef>
              <a:spcAft>
                <a:spcPts val="0"/>
              </a:spcAft>
              <a:buClrTx/>
              <a:buSzTx/>
              <a:buFont typeface="Wingdings" panose="05000000000000000000" pitchFamily="2" charset="2"/>
              <a:buChar char="§"/>
              <a:tabLst/>
              <a:defRPr/>
            </a:pPr>
            <a:r>
              <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QR Code Generator </a:t>
            </a:r>
          </a:p>
          <a:p>
            <a:pPr marL="0" marR="0" lvl="0" indent="0" algn="l" defTabSz="914400" rtl="0" eaLnBrk="1" fontAlgn="auto" latinLnBrk="0" hangingPunct="1">
              <a:lnSpc>
                <a:spcPts val="2881"/>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ts val="2881"/>
              </a:lnSpc>
              <a:spcBef>
                <a:spcPts val="0"/>
              </a:spcBef>
              <a:spcAft>
                <a:spcPts val="0"/>
              </a:spcAft>
              <a:buClrTx/>
              <a:buSzTx/>
              <a:buFont typeface="Wingdings" panose="05000000000000000000" pitchFamily="2" charset="2"/>
              <a:buChar char="§"/>
              <a:tabLst/>
              <a:defRPr/>
            </a:pPr>
            <a:r>
              <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URL Shortener</a:t>
            </a:r>
          </a:p>
          <a:p>
            <a:pPr marL="0" marR="0" lvl="0" indent="0" algn="l" defTabSz="914400" rtl="0" eaLnBrk="1" fontAlgn="auto" latinLnBrk="0" hangingPunct="1">
              <a:lnSpc>
                <a:spcPts val="2881"/>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ts val="2881"/>
              </a:lnSpc>
              <a:spcBef>
                <a:spcPts val="0"/>
              </a:spcBef>
              <a:spcAft>
                <a:spcPts val="0"/>
              </a:spcAft>
              <a:buClrTx/>
              <a:buSzTx/>
              <a:buFont typeface="Wingdings" panose="05000000000000000000" pitchFamily="2" charset="2"/>
              <a:buChar char="§"/>
              <a:tabLst/>
              <a:defRPr/>
            </a:pPr>
            <a:r>
              <a:rPr kumimoji="0" lang="en-US" sz="4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Image Colorizer</a:t>
            </a:r>
            <a:endParaRPr kumimoji="0" lang="en-US" sz="4800" b="0" i="0" u="none" strike="noStrike" kern="1200" cap="none" spc="0" normalizeH="0" baseline="0" noProof="0" dirty="0">
              <a:ln>
                <a:noFill/>
              </a:ln>
              <a:solidFill>
                <a:prstClr val="white"/>
              </a:solidFill>
              <a:effectLst/>
              <a:uLnTx/>
              <a:uFillTx/>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3911F-841D-A74D-3AA2-116E14808A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568E88-199F-9FCB-2C67-9798640B1F1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pic>
        <p:nvPicPr>
          <p:cNvPr id="8" name="Picture 7" descr="A computer screen with text on it&#10;&#10;Description automatically generated">
            <a:extLst>
              <a:ext uri="{FF2B5EF4-FFF2-40B4-BE49-F238E27FC236}">
                <a16:creationId xmlns:a16="http://schemas.microsoft.com/office/drawing/2014/main" id="{327F38EB-22CF-2681-3ED2-F9205A70A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 y="-1257300"/>
            <a:ext cx="16687800" cy="12192000"/>
          </a:xfrm>
          <a:prstGeom prst="rect">
            <a:avLst/>
          </a:prstGeom>
        </p:spPr>
      </p:pic>
    </p:spTree>
    <p:extLst>
      <p:ext uri="{BB962C8B-B14F-4D97-AF65-F5344CB8AC3E}">
        <p14:creationId xmlns:p14="http://schemas.microsoft.com/office/powerpoint/2010/main" val="1739937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790D-9150-9A4D-8A6E-5B2B137FF5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7D953E-77FA-6AA6-2FB8-3BBB7FB3A76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sp>
        <p:nvSpPr>
          <p:cNvPr id="6" name="Rectangle: Rounded Corners 5">
            <a:extLst>
              <a:ext uri="{FF2B5EF4-FFF2-40B4-BE49-F238E27FC236}">
                <a16:creationId xmlns:a16="http://schemas.microsoft.com/office/drawing/2014/main" id="{AEB1AA33-0F58-2298-3628-9FB2E40E2A6A}"/>
              </a:ext>
            </a:extLst>
          </p:cNvPr>
          <p:cNvSpPr/>
          <p:nvPr/>
        </p:nvSpPr>
        <p:spPr>
          <a:xfrm>
            <a:off x="304800" y="419100"/>
            <a:ext cx="6934200" cy="9677400"/>
          </a:xfrm>
          <a:prstGeom prst="roundRect">
            <a:avLst>
              <a:gd name="adj" fmla="val 10000"/>
            </a:avLst>
          </a:prstGeom>
          <a:solidFill>
            <a:schemeClr val="accent2">
              <a:lumMod val="75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18" name="TextBox 18">
            <a:extLst>
              <a:ext uri="{FF2B5EF4-FFF2-40B4-BE49-F238E27FC236}">
                <a16:creationId xmlns:a16="http://schemas.microsoft.com/office/drawing/2014/main" id="{48B33D6B-641E-2FD1-7499-17FA007BD318}"/>
              </a:ext>
            </a:extLst>
          </p:cNvPr>
          <p:cNvSpPr txBox="1"/>
          <p:nvPr/>
        </p:nvSpPr>
        <p:spPr>
          <a:xfrm>
            <a:off x="914400" y="1104900"/>
            <a:ext cx="6324600" cy="18140864"/>
          </a:xfrm>
          <a:prstGeom prst="rect">
            <a:avLst/>
          </a:prstGeom>
        </p:spPr>
        <p:txBody>
          <a:bodyPr wrap="square" lIns="0" tIns="0" rIns="0" bIns="0" rtlCol="0" anchor="t">
            <a:spAutoFit/>
          </a:bodyPr>
          <a:lstStyle/>
          <a:p>
            <a:pPr algn="l">
              <a:lnSpc>
                <a:spcPts val="13854"/>
              </a:lnSpc>
            </a:pPr>
            <a:r>
              <a:rPr lang="en-PH" sz="4800" b="1" dirty="0">
                <a:solidFill>
                  <a:srgbClr val="FFFFFF"/>
                </a:solidFill>
                <a:latin typeface="Cosmic Octo Medium"/>
                <a:ea typeface="Cosmic Octo Medium"/>
                <a:cs typeface="Cosmic Octo Medium"/>
                <a:sym typeface="Cosmic Octo Medium"/>
              </a:rPr>
              <a:t>Sentiment Analyzer:</a:t>
            </a:r>
          </a:p>
          <a:p>
            <a:pPr algn="l"/>
            <a:r>
              <a:rPr lang="en-US" sz="3200" dirty="0">
                <a:solidFill>
                  <a:schemeClr val="bg1"/>
                </a:solidFill>
                <a:latin typeface="Times New Roman" panose="02020603050405020304" pitchFamily="18" charset="0"/>
                <a:cs typeface="Times New Roman" panose="02020603050405020304" pitchFamily="18" charset="0"/>
              </a:rPr>
              <a:t>A </a:t>
            </a:r>
            <a:r>
              <a:rPr lang="en-US" sz="3200" b="1" dirty="0">
                <a:solidFill>
                  <a:schemeClr val="bg1"/>
                </a:solidFill>
                <a:latin typeface="Times New Roman" panose="02020603050405020304" pitchFamily="18" charset="0"/>
                <a:cs typeface="Times New Roman" panose="02020603050405020304" pitchFamily="18" charset="0"/>
              </a:rPr>
              <a:t>sentiment analyzer</a:t>
            </a:r>
            <a:r>
              <a:rPr lang="en-US" sz="3200" dirty="0">
                <a:solidFill>
                  <a:schemeClr val="bg1"/>
                </a:solidFill>
                <a:latin typeface="Times New Roman" panose="02020603050405020304" pitchFamily="18" charset="0"/>
                <a:cs typeface="Times New Roman" panose="02020603050405020304" pitchFamily="18" charset="0"/>
              </a:rPr>
              <a:t> (or </a:t>
            </a:r>
            <a:r>
              <a:rPr lang="en-US" sz="3200" b="1" dirty="0">
                <a:solidFill>
                  <a:schemeClr val="bg1"/>
                </a:solidFill>
                <a:latin typeface="Times New Roman" panose="02020603050405020304" pitchFamily="18" charset="0"/>
                <a:cs typeface="Times New Roman" panose="02020603050405020304" pitchFamily="18" charset="0"/>
              </a:rPr>
              <a:t>sentiment analysis tool</a:t>
            </a:r>
            <a:r>
              <a:rPr lang="en-US" sz="3200" dirty="0">
                <a:solidFill>
                  <a:schemeClr val="bg1"/>
                </a:solidFill>
                <a:latin typeface="Times New Roman" panose="02020603050405020304" pitchFamily="18" charset="0"/>
                <a:cs typeface="Times New Roman" panose="02020603050405020304" pitchFamily="18" charset="0"/>
              </a:rPr>
              <a:t>) is a software application or system that uses natural language processing (NLP) and machine learning techniques to determine and categorize the emotional tone behind a piece of text. It helps understand the sentiment expressed in the text—whether it’s positive, negative, neutral.</a:t>
            </a:r>
            <a:endParaRPr lang="en-PH" sz="3200" b="1" dirty="0">
              <a:solidFill>
                <a:schemeClr val="bg1"/>
              </a:solidFill>
              <a:latin typeface="Times New Roman" panose="02020603050405020304" pitchFamily="18" charset="0"/>
              <a:ea typeface="Cosmic Octo Medium"/>
              <a:cs typeface="Times New Roman" panose="02020603050405020304" pitchFamily="18" charset="0"/>
              <a:sym typeface="Cosmic Octo Medium"/>
            </a:endParaRPr>
          </a:p>
          <a:p>
            <a:endParaRPr lang="en-US" sz="4800" dirty="0"/>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6600" b="1" dirty="0">
              <a:solidFill>
                <a:srgbClr val="FFFFFF"/>
              </a:solidFill>
              <a:latin typeface="Cosmic Octo Medium"/>
              <a:ea typeface="Cosmic Octo Medium"/>
              <a:cs typeface="Cosmic Octo Medium"/>
              <a:sym typeface="Cosmic Octo Medium"/>
            </a:endParaRPr>
          </a:p>
          <a:p>
            <a:pPr algn="l">
              <a:lnSpc>
                <a:spcPts val="13854"/>
              </a:lnSpc>
            </a:pPr>
            <a:r>
              <a:rPr lang="en-PH" sz="12261" b="1" dirty="0">
                <a:solidFill>
                  <a:srgbClr val="FFFFFF"/>
                </a:solidFill>
                <a:latin typeface="Cosmic Octo Medium"/>
                <a:ea typeface="Cosmic Octo Medium"/>
                <a:cs typeface="Cosmic Octo Medium"/>
                <a:sym typeface="Cosmic Octo Medium"/>
              </a:rPr>
              <a:t> </a:t>
            </a:r>
            <a:endParaRPr lang="en-US" sz="12261" b="1" dirty="0">
              <a:solidFill>
                <a:srgbClr val="FFFFFF"/>
              </a:solidFill>
              <a:latin typeface="Cosmic Octo Medium"/>
              <a:ea typeface="Cosmic Octo Medium"/>
              <a:cs typeface="Cosmic Octo Medium"/>
              <a:sym typeface="Cosmic Octo Medium"/>
            </a:endParaRPr>
          </a:p>
        </p:txBody>
      </p:sp>
      <p:pic>
        <p:nvPicPr>
          <p:cNvPr id="7" name="Picture 6" descr="A diagram of a software application&#10;&#10;Description automatically generated">
            <a:extLst>
              <a:ext uri="{FF2B5EF4-FFF2-40B4-BE49-F238E27FC236}">
                <a16:creationId xmlns:a16="http://schemas.microsoft.com/office/drawing/2014/main" id="{D2231FD1-3BB7-BFF0-183F-7D354F624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0"/>
            <a:ext cx="10363200" cy="10287000"/>
          </a:xfrm>
          <a:prstGeom prst="rect">
            <a:avLst/>
          </a:prstGeom>
        </p:spPr>
      </p:pic>
    </p:spTree>
    <p:extLst>
      <p:ext uri="{BB962C8B-B14F-4D97-AF65-F5344CB8AC3E}">
        <p14:creationId xmlns:p14="http://schemas.microsoft.com/office/powerpoint/2010/main" val="3129638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B3A0-BF5B-C87E-702B-081DC8E380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C3E069-CCF5-7B0A-285B-0E7E53AEC04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pic>
        <p:nvPicPr>
          <p:cNvPr id="8" name="Picture 7" descr="A computer screen with text on it&#10;&#10;Description automatically generated">
            <a:extLst>
              <a:ext uri="{FF2B5EF4-FFF2-40B4-BE49-F238E27FC236}">
                <a16:creationId xmlns:a16="http://schemas.microsoft.com/office/drawing/2014/main" id="{35855579-DBFB-F169-A6BE-DDB0F7FAE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5300"/>
            <a:ext cx="18288000" cy="11506200"/>
          </a:xfrm>
          <a:prstGeom prst="rect">
            <a:avLst/>
          </a:prstGeom>
        </p:spPr>
      </p:pic>
    </p:spTree>
    <p:extLst>
      <p:ext uri="{BB962C8B-B14F-4D97-AF65-F5344CB8AC3E}">
        <p14:creationId xmlns:p14="http://schemas.microsoft.com/office/powerpoint/2010/main" val="2238573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9DE59-132D-7162-ACCF-A0C09572C4D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34108A-E639-28EB-1A35-6E816B8E22A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sp>
        <p:nvSpPr>
          <p:cNvPr id="7" name="Rectangle: Rounded Corners 6">
            <a:extLst>
              <a:ext uri="{FF2B5EF4-FFF2-40B4-BE49-F238E27FC236}">
                <a16:creationId xmlns:a16="http://schemas.microsoft.com/office/drawing/2014/main" id="{05E3F490-DAF8-EC0F-C0CB-CF272C3186D2}"/>
              </a:ext>
            </a:extLst>
          </p:cNvPr>
          <p:cNvSpPr/>
          <p:nvPr/>
        </p:nvSpPr>
        <p:spPr>
          <a:xfrm>
            <a:off x="342900" y="1248383"/>
            <a:ext cx="7772400" cy="6705600"/>
          </a:xfrm>
          <a:prstGeom prst="roundRect">
            <a:avLst>
              <a:gd name="adj" fmla="val 10000"/>
            </a:avLst>
          </a:prstGeom>
          <a:solidFill>
            <a:schemeClr val="accent4">
              <a:lumMod val="50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18" name="TextBox 18">
            <a:extLst>
              <a:ext uri="{FF2B5EF4-FFF2-40B4-BE49-F238E27FC236}">
                <a16:creationId xmlns:a16="http://schemas.microsoft.com/office/drawing/2014/main" id="{50B8B15A-4528-C8E4-D601-5F078161B3B6}"/>
              </a:ext>
            </a:extLst>
          </p:cNvPr>
          <p:cNvSpPr txBox="1"/>
          <p:nvPr/>
        </p:nvSpPr>
        <p:spPr>
          <a:xfrm>
            <a:off x="762000" y="1257300"/>
            <a:ext cx="6705600" cy="19430960"/>
          </a:xfrm>
          <a:prstGeom prst="rect">
            <a:avLst/>
          </a:prstGeom>
        </p:spPr>
        <p:txBody>
          <a:bodyPr wrap="square" lIns="0" tIns="0" rIns="0" bIns="0" rtlCol="0" anchor="t">
            <a:spAutoFit/>
          </a:bodyPr>
          <a:lstStyle/>
          <a:p>
            <a:pPr algn="l">
              <a:lnSpc>
                <a:spcPts val="13854"/>
              </a:lnSpc>
            </a:pPr>
            <a:r>
              <a:rPr lang="en-PH" sz="4800" b="1" dirty="0">
                <a:solidFill>
                  <a:srgbClr val="FFFFFF"/>
                </a:solidFill>
                <a:latin typeface="Cosmic Octo Medium"/>
                <a:ea typeface="Cosmic Octo Medium"/>
                <a:cs typeface="Cosmic Octo Medium"/>
                <a:sym typeface="Cosmic Octo Medium"/>
              </a:rPr>
              <a:t>URL SHORTENER:</a:t>
            </a:r>
            <a:endParaRPr lang="en-US" sz="4800" dirty="0"/>
          </a:p>
          <a:p>
            <a:pPr lvl="1"/>
            <a:r>
              <a:rPr lang="en-US" sz="3200" dirty="0">
                <a:solidFill>
                  <a:schemeClr val="bg1"/>
                </a:solidFill>
                <a:latin typeface="Times New Roman" panose="02020603050405020304" pitchFamily="18" charset="0"/>
                <a:cs typeface="Times New Roman" panose="02020603050405020304" pitchFamily="18" charset="0"/>
              </a:rPr>
              <a:t>A </a:t>
            </a:r>
            <a:r>
              <a:rPr lang="en-US" sz="3200" b="1" dirty="0">
                <a:solidFill>
                  <a:schemeClr val="bg1"/>
                </a:solidFill>
                <a:latin typeface="Times New Roman" panose="02020603050405020304" pitchFamily="18" charset="0"/>
                <a:cs typeface="Times New Roman" panose="02020603050405020304" pitchFamily="18" charset="0"/>
              </a:rPr>
              <a:t>URL shortener</a:t>
            </a:r>
            <a:r>
              <a:rPr lang="en-US" sz="3200" dirty="0">
                <a:solidFill>
                  <a:schemeClr val="bg1"/>
                </a:solidFill>
                <a:latin typeface="Times New Roman" panose="02020603050405020304" pitchFamily="18" charset="0"/>
                <a:cs typeface="Times New Roman" panose="02020603050405020304" pitchFamily="18" charset="0"/>
              </a:rPr>
              <a:t> is a service that converts a long URL (web address) into a much shorter version, which redirects to the original URL. This is useful for sharing links more easily, especially on platforms with character limits (like Twitter), or when you want to make URLs more aesthetically pleasing or manageable.</a:t>
            </a: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endParaRPr lang="en-US" sz="4800" dirty="0"/>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6600" b="1" dirty="0">
              <a:solidFill>
                <a:srgbClr val="FFFFFF"/>
              </a:solidFill>
              <a:latin typeface="Cosmic Octo Medium"/>
              <a:ea typeface="Cosmic Octo Medium"/>
              <a:cs typeface="Cosmic Octo Medium"/>
              <a:sym typeface="Cosmic Octo Medium"/>
            </a:endParaRPr>
          </a:p>
          <a:p>
            <a:pPr algn="l">
              <a:lnSpc>
                <a:spcPts val="13854"/>
              </a:lnSpc>
            </a:pPr>
            <a:r>
              <a:rPr lang="en-PH" sz="12261" b="1" dirty="0">
                <a:solidFill>
                  <a:srgbClr val="FFFFFF"/>
                </a:solidFill>
                <a:latin typeface="Cosmic Octo Medium"/>
                <a:ea typeface="Cosmic Octo Medium"/>
                <a:cs typeface="Cosmic Octo Medium"/>
                <a:sym typeface="Cosmic Octo Medium"/>
              </a:rPr>
              <a:t> </a:t>
            </a:r>
            <a:endParaRPr lang="en-US" sz="12261" b="1" dirty="0">
              <a:solidFill>
                <a:srgbClr val="FFFFFF"/>
              </a:solidFill>
              <a:latin typeface="Cosmic Octo Medium"/>
              <a:ea typeface="Cosmic Octo Medium"/>
              <a:cs typeface="Cosmic Octo Medium"/>
              <a:sym typeface="Cosmic Octo Medium"/>
            </a:endParaRPr>
          </a:p>
        </p:txBody>
      </p:sp>
      <p:pic>
        <p:nvPicPr>
          <p:cNvPr id="9" name="Picture 8" descr="A computer screen shot of a person&#10;&#10;Description automatically generated">
            <a:extLst>
              <a:ext uri="{FF2B5EF4-FFF2-40B4-BE49-F238E27FC236}">
                <a16:creationId xmlns:a16="http://schemas.microsoft.com/office/drawing/2014/main" id="{BFCB7A3D-EECC-B6CB-E4DF-CF506E496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0" y="0"/>
            <a:ext cx="9525000" cy="10287000"/>
          </a:xfrm>
          <a:prstGeom prst="rect">
            <a:avLst/>
          </a:prstGeom>
        </p:spPr>
      </p:pic>
    </p:spTree>
    <p:extLst>
      <p:ext uri="{BB962C8B-B14F-4D97-AF65-F5344CB8AC3E}">
        <p14:creationId xmlns:p14="http://schemas.microsoft.com/office/powerpoint/2010/main" val="1667433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F72B2-F9C0-11E8-B3E6-29AFA2B20C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EA4CB6-7D47-7694-A638-9B41870678B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grpSp>
        <p:nvGrpSpPr>
          <p:cNvPr id="3" name="Group 3">
            <a:extLst>
              <a:ext uri="{FF2B5EF4-FFF2-40B4-BE49-F238E27FC236}">
                <a16:creationId xmlns:a16="http://schemas.microsoft.com/office/drawing/2014/main" id="{CF68596D-8143-74A6-9115-9DE1C53F3FBA}"/>
              </a:ext>
            </a:extLst>
          </p:cNvPr>
          <p:cNvGrpSpPr/>
          <p:nvPr/>
        </p:nvGrpSpPr>
        <p:grpSpPr>
          <a:xfrm>
            <a:off x="-10886" y="-140127"/>
            <a:ext cx="18298886" cy="10447084"/>
            <a:chOff x="-2867" y="-38100"/>
            <a:chExt cx="4819460" cy="2751495"/>
          </a:xfrm>
        </p:grpSpPr>
        <p:sp>
          <p:nvSpPr>
            <p:cNvPr id="4" name="Freeform 4">
              <a:extLst>
                <a:ext uri="{FF2B5EF4-FFF2-40B4-BE49-F238E27FC236}">
                  <a16:creationId xmlns:a16="http://schemas.microsoft.com/office/drawing/2014/main" id="{FEB9797F-E224-CD94-BF28-C361E067419C}"/>
                </a:ext>
              </a:extLst>
            </p:cNvPr>
            <p:cNvSpPr/>
            <p:nvPr/>
          </p:nvSpPr>
          <p:spPr>
            <a:xfrm>
              <a:off x="-2867" y="4062"/>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C125D">
                    <a:alpha val="80000"/>
                  </a:srgbClr>
                </a:gs>
                <a:gs pos="100000">
                  <a:srgbClr val="58D3DF">
                    <a:alpha val="100000"/>
                  </a:srgbClr>
                </a:gs>
              </a:gsLst>
              <a:lin ang="2700000"/>
            </a:gradFill>
          </p:spPr>
          <p:txBody>
            <a:bodyPr/>
            <a:lstStyle/>
            <a:p>
              <a:endParaRPr lang="en-US"/>
            </a:p>
          </p:txBody>
        </p:sp>
        <p:sp>
          <p:nvSpPr>
            <p:cNvPr id="5" name="TextBox 5">
              <a:extLst>
                <a:ext uri="{FF2B5EF4-FFF2-40B4-BE49-F238E27FC236}">
                  <a16:creationId xmlns:a16="http://schemas.microsoft.com/office/drawing/2014/main" id="{79F822CC-7B66-CEE3-2D40-71280B5FC605}"/>
                </a:ext>
              </a:extLst>
            </p:cNvPr>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a:extLst>
              <a:ext uri="{FF2B5EF4-FFF2-40B4-BE49-F238E27FC236}">
                <a16:creationId xmlns:a16="http://schemas.microsoft.com/office/drawing/2014/main" id="{7A0323E0-A776-30A9-5571-208C5513DC92}"/>
              </a:ext>
            </a:extLst>
          </p:cNvPr>
          <p:cNvSpPr txBox="1"/>
          <p:nvPr/>
        </p:nvSpPr>
        <p:spPr>
          <a:xfrm>
            <a:off x="838200" y="2247900"/>
            <a:ext cx="5715000" cy="18564056"/>
          </a:xfrm>
          <a:prstGeom prst="rect">
            <a:avLst/>
          </a:prstGeom>
        </p:spPr>
        <p:txBody>
          <a:bodyPr wrap="square" lIns="0" tIns="0" rIns="0" bIns="0" rtlCol="0" anchor="t">
            <a:spAutoFit/>
          </a:bodyPr>
          <a:lstStyle/>
          <a:p>
            <a:pPr algn="l">
              <a:lnSpc>
                <a:spcPts val="13854"/>
              </a:lnSpc>
            </a:pPr>
            <a:r>
              <a:rPr lang="en-PH" sz="4800" b="1" dirty="0">
                <a:solidFill>
                  <a:srgbClr val="FFFFFF"/>
                </a:solidFill>
                <a:latin typeface="Cosmic Octo Medium"/>
                <a:ea typeface="Cosmic Octo Medium"/>
                <a:cs typeface="Cosmic Octo Medium"/>
                <a:sym typeface="Cosmic Octo Medium"/>
              </a:rPr>
              <a:t>URL SHORTENER code</a:t>
            </a:r>
            <a:endParaRPr lang="en-US" sz="4800" dirty="0"/>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endParaRPr lang="en-US" sz="4800" dirty="0"/>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4800" b="1" dirty="0">
              <a:solidFill>
                <a:srgbClr val="FFFFFF"/>
              </a:solidFill>
              <a:latin typeface="Cosmic Octo Medium"/>
              <a:ea typeface="Cosmic Octo Medium"/>
              <a:cs typeface="Cosmic Octo Medium"/>
              <a:sym typeface="Cosmic Octo Medium"/>
            </a:endParaRPr>
          </a:p>
          <a:p>
            <a:pPr algn="l">
              <a:lnSpc>
                <a:spcPts val="13854"/>
              </a:lnSpc>
            </a:pPr>
            <a:endParaRPr lang="en-PH" sz="6600" b="1" dirty="0">
              <a:solidFill>
                <a:srgbClr val="FFFFFF"/>
              </a:solidFill>
              <a:latin typeface="Cosmic Octo Medium"/>
              <a:ea typeface="Cosmic Octo Medium"/>
              <a:cs typeface="Cosmic Octo Medium"/>
              <a:sym typeface="Cosmic Octo Medium"/>
            </a:endParaRPr>
          </a:p>
          <a:p>
            <a:pPr algn="l">
              <a:lnSpc>
                <a:spcPts val="13854"/>
              </a:lnSpc>
            </a:pPr>
            <a:r>
              <a:rPr lang="en-PH" sz="12261" b="1" dirty="0">
                <a:solidFill>
                  <a:srgbClr val="FFFFFF"/>
                </a:solidFill>
                <a:latin typeface="Cosmic Octo Medium"/>
                <a:ea typeface="Cosmic Octo Medium"/>
                <a:cs typeface="Cosmic Octo Medium"/>
                <a:sym typeface="Cosmic Octo Medium"/>
              </a:rPr>
              <a:t> </a:t>
            </a:r>
            <a:endParaRPr lang="en-US" sz="12261" b="1" dirty="0">
              <a:solidFill>
                <a:srgbClr val="FFFFFF"/>
              </a:solidFill>
              <a:latin typeface="Cosmic Octo Medium"/>
              <a:ea typeface="Cosmic Octo Medium"/>
              <a:cs typeface="Cosmic Octo Medium"/>
              <a:sym typeface="Cosmic Octo Medium"/>
            </a:endParaRPr>
          </a:p>
        </p:txBody>
      </p:sp>
      <p:pic>
        <p:nvPicPr>
          <p:cNvPr id="8" name="Picture 7" descr="A computer screen shot of a black screen&#10;&#10;Description automatically generated">
            <a:extLst>
              <a:ext uri="{FF2B5EF4-FFF2-40B4-BE49-F238E27FC236}">
                <a16:creationId xmlns:a16="http://schemas.microsoft.com/office/drawing/2014/main" id="{FF642F00-3B0B-214D-6878-F5FB1FDDC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76" y="-15423"/>
            <a:ext cx="18287997" cy="10282466"/>
          </a:xfrm>
          <a:prstGeom prst="rect">
            <a:avLst/>
          </a:prstGeom>
        </p:spPr>
      </p:pic>
    </p:spTree>
    <p:extLst>
      <p:ext uri="{BB962C8B-B14F-4D97-AF65-F5344CB8AC3E}">
        <p14:creationId xmlns:p14="http://schemas.microsoft.com/office/powerpoint/2010/main" val="1640847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5-01-17 at 2.19.18 AM">
            <a:hlinkClick r:id="" action="ppaction://media"/>
            <a:extLst>
              <a:ext uri="{FF2B5EF4-FFF2-40B4-BE49-F238E27FC236}">
                <a16:creationId xmlns:a16="http://schemas.microsoft.com/office/drawing/2014/main" id="{CFEDB9B6-FE24-36DD-4F15-A72FF39F4F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364200" cy="10287000"/>
          </a:xfrm>
          <a:prstGeom prst="rect">
            <a:avLst/>
          </a:prstGeom>
        </p:spPr>
      </p:pic>
    </p:spTree>
    <p:extLst>
      <p:ext uri="{BB962C8B-B14F-4D97-AF65-F5344CB8AC3E}">
        <p14:creationId xmlns:p14="http://schemas.microsoft.com/office/powerpoint/2010/main" val="417326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489B1-2D9D-E916-1336-E3AFA58D6C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D6C519-4CDC-9A2F-6A84-98D43C9FE5A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sp>
        <p:nvSpPr>
          <p:cNvPr id="7" name="Rectangle: Rounded Corners 6">
            <a:extLst>
              <a:ext uri="{FF2B5EF4-FFF2-40B4-BE49-F238E27FC236}">
                <a16:creationId xmlns:a16="http://schemas.microsoft.com/office/drawing/2014/main" id="{E295ABB2-16D0-E72C-2457-39DCA4B82255}"/>
              </a:ext>
            </a:extLst>
          </p:cNvPr>
          <p:cNvSpPr/>
          <p:nvPr/>
        </p:nvSpPr>
        <p:spPr>
          <a:xfrm>
            <a:off x="2362200" y="2857500"/>
            <a:ext cx="13563600" cy="4572000"/>
          </a:xfrm>
          <a:prstGeom prst="roundRect">
            <a:avLst>
              <a:gd name="adj" fmla="val 10000"/>
            </a:avLst>
          </a:prstGeom>
          <a:solidFill>
            <a:schemeClr val="accent4">
              <a:lumMod val="50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9" name="TextBox 8">
            <a:extLst>
              <a:ext uri="{FF2B5EF4-FFF2-40B4-BE49-F238E27FC236}">
                <a16:creationId xmlns:a16="http://schemas.microsoft.com/office/drawing/2014/main" id="{D3ADEF53-398B-028E-A53D-3A9F70C03113}"/>
              </a:ext>
            </a:extLst>
          </p:cNvPr>
          <p:cNvSpPr txBox="1"/>
          <p:nvPr/>
        </p:nvSpPr>
        <p:spPr>
          <a:xfrm>
            <a:off x="2743200" y="4381500"/>
            <a:ext cx="1280160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8000" b="0" i="0" u="none" strike="noStrike" kern="1200" cap="none" spc="0" normalizeH="0" baseline="0" noProof="0" dirty="0">
                <a:ln>
                  <a:noFill/>
                </a:ln>
                <a:solidFill>
                  <a:prstClr val="white"/>
                </a:solidFill>
                <a:effectLst/>
                <a:uLnTx/>
                <a:uFillTx/>
                <a:latin typeface="Cosmic Octo Medium" panose="020B0604020202020204" charset="0"/>
                <a:ea typeface="+mn-ea"/>
                <a:cs typeface="+mn-cs"/>
              </a:rPr>
              <a:t>ANY QUESTIONS?</a:t>
            </a:r>
            <a:endParaRPr kumimoji="0" lang="en-US" sz="8000" b="0" i="0" u="none" strike="noStrike" kern="1200" cap="none" spc="0" normalizeH="0" baseline="0" noProof="0" dirty="0">
              <a:ln>
                <a:noFill/>
              </a:ln>
              <a:solidFill>
                <a:prstClr val="white"/>
              </a:solidFill>
              <a:effectLst/>
              <a:uLnTx/>
              <a:uFillTx/>
              <a:latin typeface="Cosmic Octo Medium" panose="020B0604020202020204" charset="0"/>
              <a:ea typeface="+mn-ea"/>
              <a:cs typeface="+mn-cs"/>
            </a:endParaRPr>
          </a:p>
        </p:txBody>
      </p:sp>
    </p:spTree>
    <p:extLst>
      <p:ext uri="{BB962C8B-B14F-4D97-AF65-F5344CB8AC3E}">
        <p14:creationId xmlns:p14="http://schemas.microsoft.com/office/powerpoint/2010/main" val="1308344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12" name="Freeform 12"/>
          <p:cNvSpPr/>
          <p:nvPr/>
        </p:nvSpPr>
        <p:spPr>
          <a:xfrm>
            <a:off x="159240" y="109326"/>
            <a:ext cx="7961730" cy="2403700"/>
          </a:xfrm>
          <a:custGeom>
            <a:avLst/>
            <a:gdLst/>
            <a:ahLst/>
            <a:cxnLst/>
            <a:rect l="l" t="t" r="r" b="b"/>
            <a:pathLst>
              <a:path w="7961730" h="2403700">
                <a:moveTo>
                  <a:pt x="0" y="0"/>
                </a:moveTo>
                <a:lnTo>
                  <a:pt x="7961730" y="0"/>
                </a:lnTo>
                <a:lnTo>
                  <a:pt x="7961730" y="2403700"/>
                </a:lnTo>
                <a:lnTo>
                  <a:pt x="0" y="2403700"/>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flipH="1">
            <a:off x="11458611" y="3636770"/>
            <a:ext cx="6829389" cy="6518962"/>
          </a:xfrm>
          <a:custGeom>
            <a:avLst/>
            <a:gdLst/>
            <a:ahLst/>
            <a:cxnLst/>
            <a:rect l="l" t="t" r="r" b="b"/>
            <a:pathLst>
              <a:path w="6829389" h="6518962">
                <a:moveTo>
                  <a:pt x="6829389" y="0"/>
                </a:moveTo>
                <a:lnTo>
                  <a:pt x="0" y="0"/>
                </a:lnTo>
                <a:lnTo>
                  <a:pt x="0" y="6518963"/>
                </a:lnTo>
                <a:lnTo>
                  <a:pt x="6829389" y="6518963"/>
                </a:lnTo>
                <a:lnTo>
                  <a:pt x="682938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Rectangle: Rounded Corners 8">
            <a:extLst>
              <a:ext uri="{FF2B5EF4-FFF2-40B4-BE49-F238E27FC236}">
                <a16:creationId xmlns:a16="http://schemas.microsoft.com/office/drawing/2014/main" id="{EE5A15DA-CD43-4BAB-3F6F-2C99DD858AB2}"/>
              </a:ext>
            </a:extLst>
          </p:cNvPr>
          <p:cNvSpPr/>
          <p:nvPr/>
        </p:nvSpPr>
        <p:spPr>
          <a:xfrm>
            <a:off x="2286000" y="2095500"/>
            <a:ext cx="13563600" cy="4572000"/>
          </a:xfrm>
          <a:prstGeom prst="roundRect">
            <a:avLst>
              <a:gd name="adj" fmla="val 10000"/>
            </a:avLst>
          </a:prstGeom>
          <a:solidFill>
            <a:schemeClr val="accent4">
              <a:lumMod val="50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6" name="TextBox 6"/>
          <p:cNvSpPr txBox="1"/>
          <p:nvPr/>
        </p:nvSpPr>
        <p:spPr>
          <a:xfrm>
            <a:off x="2037520" y="3477346"/>
            <a:ext cx="14212960" cy="2225834"/>
          </a:xfrm>
          <a:prstGeom prst="rect">
            <a:avLst/>
          </a:prstGeom>
        </p:spPr>
        <p:txBody>
          <a:bodyPr lIns="0" tIns="0" rIns="0" bIns="0" rtlCol="0" anchor="t">
            <a:spAutoFit/>
          </a:bodyPr>
          <a:lstStyle/>
          <a:p>
            <a:pPr algn="ctr">
              <a:lnSpc>
                <a:spcPts val="17274"/>
              </a:lnSpc>
            </a:pPr>
            <a:r>
              <a:rPr lang="en-US" sz="15287" b="1">
                <a:solidFill>
                  <a:srgbClr val="FFFFFF"/>
                </a:solidFill>
                <a:latin typeface="Cosmic Octo Medium"/>
                <a:ea typeface="Cosmic Octo Medium"/>
                <a:cs typeface="Cosmic Octo Medium"/>
                <a:sym typeface="Cosmic Octo Medium"/>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6" name="Group 5">
            <a:extLst>
              <a:ext uri="{FF2B5EF4-FFF2-40B4-BE49-F238E27FC236}">
                <a16:creationId xmlns:a16="http://schemas.microsoft.com/office/drawing/2014/main" id="{3E929894-B150-E66D-E29D-D80074D10359}"/>
              </a:ext>
            </a:extLst>
          </p:cNvPr>
          <p:cNvGrpSpPr/>
          <p:nvPr/>
        </p:nvGrpSpPr>
        <p:grpSpPr>
          <a:xfrm>
            <a:off x="1732202" y="283596"/>
            <a:ext cx="8707198" cy="3877396"/>
            <a:chOff x="237879" y="1718069"/>
            <a:chExt cx="3655456" cy="1469231"/>
          </a:xfrm>
          <a:solidFill>
            <a:schemeClr val="accent4">
              <a:lumMod val="50000"/>
            </a:schemeClr>
          </a:solidFill>
        </p:grpSpPr>
        <p:sp>
          <p:nvSpPr>
            <p:cNvPr id="8" name="Rectangle: Rounded Corners 7">
              <a:extLst>
                <a:ext uri="{FF2B5EF4-FFF2-40B4-BE49-F238E27FC236}">
                  <a16:creationId xmlns:a16="http://schemas.microsoft.com/office/drawing/2014/main" id="{D35963D7-46A8-363F-FF36-781C88CFA1A8}"/>
                </a:ext>
              </a:extLst>
            </p:cNvPr>
            <p:cNvSpPr/>
            <p:nvPr/>
          </p:nvSpPr>
          <p:spPr>
            <a:xfrm>
              <a:off x="237879" y="1718069"/>
              <a:ext cx="3655456" cy="1469231"/>
            </a:xfrm>
            <a:prstGeom prst="roundRect">
              <a:avLst>
                <a:gd name="adj" fmla="val 10000"/>
              </a:avLst>
            </a:prstGeom>
            <a:grp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9" name="Rectangle: Rounded Corners 4">
              <a:extLst>
                <a:ext uri="{FF2B5EF4-FFF2-40B4-BE49-F238E27FC236}">
                  <a16:creationId xmlns:a16="http://schemas.microsoft.com/office/drawing/2014/main" id="{76BF1868-5852-6214-DC64-FD4FF99FD34F}"/>
                </a:ext>
              </a:extLst>
            </p:cNvPr>
            <p:cNvSpPr txBox="1"/>
            <p:nvPr/>
          </p:nvSpPr>
          <p:spPr>
            <a:xfrm>
              <a:off x="280911" y="1761101"/>
              <a:ext cx="2291851" cy="138316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kern="1200" dirty="0"/>
            </a:p>
          </p:txBody>
        </p:sp>
      </p:grpSp>
      <p:sp>
        <p:nvSpPr>
          <p:cNvPr id="7" name="TextBox 7"/>
          <p:cNvSpPr txBox="1"/>
          <p:nvPr/>
        </p:nvSpPr>
        <p:spPr>
          <a:xfrm>
            <a:off x="2414337" y="326843"/>
            <a:ext cx="8497532" cy="1093889"/>
          </a:xfrm>
          <a:prstGeom prst="rect">
            <a:avLst/>
          </a:prstGeom>
        </p:spPr>
        <p:txBody>
          <a:bodyPr lIns="0" tIns="0" rIns="0" bIns="0" rtlCol="0" anchor="t">
            <a:spAutoFit/>
          </a:bodyPr>
          <a:lstStyle/>
          <a:p>
            <a:pPr algn="l">
              <a:lnSpc>
                <a:spcPts val="10182"/>
              </a:lnSpc>
            </a:pPr>
            <a:r>
              <a:rPr lang="en-PH" sz="4400" b="1" dirty="0">
                <a:solidFill>
                  <a:srgbClr val="FFFFFF"/>
                </a:solidFill>
                <a:latin typeface="Cosmic Octo Medium"/>
                <a:ea typeface="Cosmic Octo Medium"/>
                <a:cs typeface="Cosmic Octo Medium"/>
                <a:sym typeface="Cosmic Octo Medium"/>
              </a:rPr>
              <a:t>What is Api Calls </a:t>
            </a:r>
            <a:r>
              <a:rPr lang="en-US" sz="4400" b="1" dirty="0">
                <a:solidFill>
                  <a:srgbClr val="FFFFFF"/>
                </a:solidFill>
                <a:latin typeface="Cosmic Octo Medium"/>
                <a:ea typeface="Cosmic Octo Medium"/>
                <a:cs typeface="Cosmic Octo Medium"/>
                <a:sym typeface="Cosmic Octo Medium"/>
              </a:rPr>
              <a:t>?</a:t>
            </a:r>
          </a:p>
        </p:txBody>
      </p:sp>
      <p:sp>
        <p:nvSpPr>
          <p:cNvPr id="15" name="TextBox 15"/>
          <p:cNvSpPr txBox="1"/>
          <p:nvPr/>
        </p:nvSpPr>
        <p:spPr>
          <a:xfrm>
            <a:off x="2235696" y="1771084"/>
            <a:ext cx="7700210" cy="4070025"/>
          </a:xfrm>
          <a:prstGeom prst="rect">
            <a:avLst/>
          </a:prstGeom>
        </p:spPr>
        <p:txBody>
          <a:bodyPr wrap="square" lIns="0" tIns="0" rIns="0" bIns="0" rtlCol="0" anchor="t">
            <a:spAutoFit/>
          </a:bodyPr>
          <a:lstStyle/>
          <a:p>
            <a:pPr algn="just">
              <a:lnSpc>
                <a:spcPts val="2881"/>
              </a:lnSpc>
            </a:pPr>
            <a:r>
              <a:rPr lang="en-US" sz="3200" dirty="0">
                <a:solidFill>
                  <a:schemeClr val="bg1"/>
                </a:solidFill>
              </a:rPr>
              <a:t>Application Programming Interface (API) provide a way for different applications to communicate with each other, and API calls are how one application interacts with another application's functionalities.</a:t>
            </a:r>
          </a:p>
          <a:p>
            <a:pPr algn="just">
              <a:lnSpc>
                <a:spcPts val="2881"/>
              </a:lnSpc>
            </a:pPr>
            <a:endParaRPr lang="en-US" sz="2400" dirty="0">
              <a:solidFill>
                <a:schemeClr val="bg1"/>
              </a:solidFill>
            </a:endParaRPr>
          </a:p>
          <a:p>
            <a:pPr algn="just">
              <a:lnSpc>
                <a:spcPts val="2881"/>
              </a:lnSpc>
            </a:pPr>
            <a:endParaRPr lang="en-US" sz="2400" dirty="0">
              <a:solidFill>
                <a:schemeClr val="bg1"/>
              </a:solidFill>
            </a:endParaRPr>
          </a:p>
          <a:p>
            <a:pPr algn="just">
              <a:lnSpc>
                <a:spcPts val="2881"/>
              </a:lnSpc>
            </a:pPr>
            <a:endParaRPr lang="en-US" sz="2400" dirty="0">
              <a:solidFill>
                <a:schemeClr val="bg1"/>
              </a:solidFill>
            </a:endParaRPr>
          </a:p>
          <a:p>
            <a:pPr algn="just">
              <a:lnSpc>
                <a:spcPts val="2881"/>
              </a:lnSpc>
            </a:pPr>
            <a:endParaRPr lang="en-US" sz="2400" dirty="0">
              <a:solidFill>
                <a:schemeClr val="bg1"/>
              </a:solidFill>
            </a:endParaRPr>
          </a:p>
          <a:p>
            <a:pPr algn="just">
              <a:lnSpc>
                <a:spcPts val="2881"/>
              </a:lnSpc>
            </a:pPr>
            <a:endParaRPr lang="en-US" sz="2400" dirty="0">
              <a:solidFill>
                <a:schemeClr val="bg1"/>
              </a:solidFill>
            </a:endParaRPr>
          </a:p>
          <a:p>
            <a:pPr algn="just">
              <a:lnSpc>
                <a:spcPts val="2881"/>
              </a:lnSpc>
            </a:pPr>
            <a:endParaRPr lang="en-US" sz="2400" dirty="0">
              <a:solidFill>
                <a:schemeClr val="bg1"/>
              </a:solidFill>
              <a:latin typeface="Times New Roman" panose="02020603050405020304" pitchFamily="18" charset="0"/>
              <a:ea typeface="Montserrat"/>
              <a:cs typeface="Times New Roman" panose="02020603050405020304" pitchFamily="18" charset="0"/>
              <a:sym typeface="Montserrat"/>
            </a:endParaRPr>
          </a:p>
        </p:txBody>
      </p:sp>
      <p:sp>
        <p:nvSpPr>
          <p:cNvPr id="27" name="Freeform 27"/>
          <p:cNvSpPr/>
          <p:nvPr/>
        </p:nvSpPr>
        <p:spPr>
          <a:xfrm>
            <a:off x="16611600" y="8526767"/>
            <a:ext cx="1005863" cy="1005863"/>
          </a:xfrm>
          <a:custGeom>
            <a:avLst/>
            <a:gdLst/>
            <a:ahLst/>
            <a:cxnLst/>
            <a:rect l="l" t="t" r="r" b="b"/>
            <a:pathLst>
              <a:path w="1005863" h="1005863">
                <a:moveTo>
                  <a:pt x="0" y="0"/>
                </a:moveTo>
                <a:lnTo>
                  <a:pt x="1005863" y="0"/>
                </a:lnTo>
                <a:lnTo>
                  <a:pt x="1005863" y="1005863"/>
                </a:lnTo>
                <a:lnTo>
                  <a:pt x="0" y="10058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0" name="Picture 39" descr="A diagram of a cloud&#10;&#10;Description automatically generated with medium confidence">
            <a:extLst>
              <a:ext uri="{FF2B5EF4-FFF2-40B4-BE49-F238E27FC236}">
                <a16:creationId xmlns:a16="http://schemas.microsoft.com/office/drawing/2014/main" id="{7E357F6E-7259-52A3-121F-D56D13A66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2202" y="4450063"/>
            <a:ext cx="14208861" cy="51532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36AC6-019F-BDE4-B124-81D5E4F106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426D3B-1BDB-E46D-35F7-71B266A768C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dirty="0"/>
          </a:p>
        </p:txBody>
      </p:sp>
      <p:grpSp>
        <p:nvGrpSpPr>
          <p:cNvPr id="6" name="Group 5">
            <a:extLst>
              <a:ext uri="{FF2B5EF4-FFF2-40B4-BE49-F238E27FC236}">
                <a16:creationId xmlns:a16="http://schemas.microsoft.com/office/drawing/2014/main" id="{10B18B72-69DB-E76F-A864-E2DEF90711DA}"/>
              </a:ext>
            </a:extLst>
          </p:cNvPr>
          <p:cNvGrpSpPr/>
          <p:nvPr/>
        </p:nvGrpSpPr>
        <p:grpSpPr>
          <a:xfrm>
            <a:off x="1485900" y="350185"/>
            <a:ext cx="11353800" cy="3877396"/>
            <a:chOff x="237879" y="1718069"/>
            <a:chExt cx="3655456" cy="1469231"/>
          </a:xfrm>
          <a:solidFill>
            <a:schemeClr val="accent2">
              <a:lumMod val="75000"/>
            </a:schemeClr>
          </a:solidFill>
        </p:grpSpPr>
        <p:sp>
          <p:nvSpPr>
            <p:cNvPr id="9" name="Rectangle: Rounded Corners 8">
              <a:extLst>
                <a:ext uri="{FF2B5EF4-FFF2-40B4-BE49-F238E27FC236}">
                  <a16:creationId xmlns:a16="http://schemas.microsoft.com/office/drawing/2014/main" id="{6AD1B37A-5790-899F-C157-F572DA9987BD}"/>
                </a:ext>
              </a:extLst>
            </p:cNvPr>
            <p:cNvSpPr/>
            <p:nvPr/>
          </p:nvSpPr>
          <p:spPr>
            <a:xfrm>
              <a:off x="237879" y="1718069"/>
              <a:ext cx="3655456" cy="1469231"/>
            </a:xfrm>
            <a:prstGeom prst="roundRect">
              <a:avLst>
                <a:gd name="adj" fmla="val 10000"/>
              </a:avLst>
            </a:prstGeom>
            <a:grp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10" name="Rectangle: Rounded Corners 4">
              <a:extLst>
                <a:ext uri="{FF2B5EF4-FFF2-40B4-BE49-F238E27FC236}">
                  <a16:creationId xmlns:a16="http://schemas.microsoft.com/office/drawing/2014/main" id="{D7B9F310-E3A0-BDCB-FD97-3F1316FEA9EC}"/>
                </a:ext>
              </a:extLst>
            </p:cNvPr>
            <p:cNvSpPr txBox="1"/>
            <p:nvPr/>
          </p:nvSpPr>
          <p:spPr>
            <a:xfrm>
              <a:off x="280911" y="1761101"/>
              <a:ext cx="2291851" cy="138316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kern="1200" dirty="0"/>
            </a:p>
          </p:txBody>
        </p:sp>
      </p:grpSp>
      <p:sp>
        <p:nvSpPr>
          <p:cNvPr id="27" name="Freeform 27">
            <a:extLst>
              <a:ext uri="{FF2B5EF4-FFF2-40B4-BE49-F238E27FC236}">
                <a16:creationId xmlns:a16="http://schemas.microsoft.com/office/drawing/2014/main" id="{77B165A4-FAE2-5638-4D0D-C3A767E54702}"/>
              </a:ext>
            </a:extLst>
          </p:cNvPr>
          <p:cNvSpPr/>
          <p:nvPr/>
        </p:nvSpPr>
        <p:spPr>
          <a:xfrm>
            <a:off x="16253437" y="8252437"/>
            <a:ext cx="1005863" cy="1005863"/>
          </a:xfrm>
          <a:custGeom>
            <a:avLst/>
            <a:gdLst/>
            <a:ahLst/>
            <a:cxnLst/>
            <a:rect l="l" t="t" r="r" b="b"/>
            <a:pathLst>
              <a:path w="1005863" h="1005863">
                <a:moveTo>
                  <a:pt x="0" y="0"/>
                </a:moveTo>
                <a:lnTo>
                  <a:pt x="1005863" y="0"/>
                </a:lnTo>
                <a:lnTo>
                  <a:pt x="1005863" y="1005863"/>
                </a:lnTo>
                <a:lnTo>
                  <a:pt x="0" y="10058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Rectangle 1">
            <a:extLst>
              <a:ext uri="{FF2B5EF4-FFF2-40B4-BE49-F238E27FC236}">
                <a16:creationId xmlns:a16="http://schemas.microsoft.com/office/drawing/2014/main" id="{07CBD322-5066-26A3-BF03-3A3C6694D4FA}"/>
              </a:ext>
            </a:extLst>
          </p:cNvPr>
          <p:cNvSpPr>
            <a:spLocks noChangeArrowheads="1"/>
          </p:cNvSpPr>
          <p:nvPr/>
        </p:nvSpPr>
        <p:spPr bwMode="auto">
          <a:xfrm>
            <a:off x="1676400" y="503779"/>
            <a:ext cx="10972800"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HTTP Method</a:t>
            </a:r>
            <a:r>
              <a:rPr kumimoji="0" lang="en-US" altLang="en-US" sz="4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action you want to perform on the API. Common HTTP methods used in API calls include: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GET: </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Retrieve data from the server (e.g., get a list of users).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POST: </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Send data to the server (e.g., submit a new 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PUT: </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Update data on the server (e.g., update user information).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DELETE: </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Remove data from the server.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6" name="Picture 15" descr="A screenshot of a computer&#10;&#10;Description automatically generated">
            <a:extLst>
              <a:ext uri="{FF2B5EF4-FFF2-40B4-BE49-F238E27FC236}">
                <a16:creationId xmlns:a16="http://schemas.microsoft.com/office/drawing/2014/main" id="{F34FAB89-F41D-71C3-7AB2-28E948F74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4621522"/>
            <a:ext cx="14554200" cy="5201729"/>
          </a:xfrm>
          <a:prstGeom prst="rect">
            <a:avLst/>
          </a:prstGeom>
        </p:spPr>
      </p:pic>
    </p:spTree>
    <p:extLst>
      <p:ext uri="{BB962C8B-B14F-4D97-AF65-F5344CB8AC3E}">
        <p14:creationId xmlns:p14="http://schemas.microsoft.com/office/powerpoint/2010/main" val="2855292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2" y="-83485"/>
            <a:ext cx="18316074" cy="1037048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dirty="0"/>
          </a:p>
        </p:txBody>
      </p:sp>
      <p:grpSp>
        <p:nvGrpSpPr>
          <p:cNvPr id="8" name="Group 7">
            <a:extLst>
              <a:ext uri="{FF2B5EF4-FFF2-40B4-BE49-F238E27FC236}">
                <a16:creationId xmlns:a16="http://schemas.microsoft.com/office/drawing/2014/main" id="{E3E9DDA5-FEAD-DA08-0135-162C2A623B7B}"/>
              </a:ext>
            </a:extLst>
          </p:cNvPr>
          <p:cNvGrpSpPr/>
          <p:nvPr/>
        </p:nvGrpSpPr>
        <p:grpSpPr>
          <a:xfrm>
            <a:off x="802269" y="1714500"/>
            <a:ext cx="6400800" cy="5220883"/>
            <a:chOff x="237879" y="1718069"/>
            <a:chExt cx="3655456" cy="1469231"/>
          </a:xfrm>
          <a:solidFill>
            <a:schemeClr val="accent4">
              <a:lumMod val="50000"/>
            </a:schemeClr>
          </a:solidFill>
        </p:grpSpPr>
        <p:sp>
          <p:nvSpPr>
            <p:cNvPr id="9" name="Rectangle: Rounded Corners 8">
              <a:extLst>
                <a:ext uri="{FF2B5EF4-FFF2-40B4-BE49-F238E27FC236}">
                  <a16:creationId xmlns:a16="http://schemas.microsoft.com/office/drawing/2014/main" id="{474C46AC-C975-43B3-06D1-F3EFBBCFFE06}"/>
                </a:ext>
              </a:extLst>
            </p:cNvPr>
            <p:cNvSpPr/>
            <p:nvPr/>
          </p:nvSpPr>
          <p:spPr>
            <a:xfrm>
              <a:off x="237879" y="1718069"/>
              <a:ext cx="3655456" cy="1469231"/>
            </a:xfrm>
            <a:prstGeom prst="roundRect">
              <a:avLst>
                <a:gd name="adj" fmla="val 10000"/>
              </a:avLst>
            </a:prstGeom>
            <a:grp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10" name="Rectangle: Rounded Corners 4">
              <a:extLst>
                <a:ext uri="{FF2B5EF4-FFF2-40B4-BE49-F238E27FC236}">
                  <a16:creationId xmlns:a16="http://schemas.microsoft.com/office/drawing/2014/main" id="{2E2E9E3E-DC9D-0D08-2E15-FD2B7CD2D158}"/>
                </a:ext>
              </a:extLst>
            </p:cNvPr>
            <p:cNvSpPr txBox="1"/>
            <p:nvPr/>
          </p:nvSpPr>
          <p:spPr>
            <a:xfrm>
              <a:off x="280911" y="1761101"/>
              <a:ext cx="2291851" cy="138316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kern="1200" dirty="0"/>
            </a:p>
          </p:txBody>
        </p:sp>
      </p:grpSp>
      <p:sp>
        <p:nvSpPr>
          <p:cNvPr id="6" name="TextBox 6"/>
          <p:cNvSpPr txBox="1"/>
          <p:nvPr/>
        </p:nvSpPr>
        <p:spPr>
          <a:xfrm>
            <a:off x="1447800" y="1387451"/>
            <a:ext cx="9539285" cy="1602362"/>
          </a:xfrm>
          <a:prstGeom prst="rect">
            <a:avLst/>
          </a:prstGeom>
        </p:spPr>
        <p:txBody>
          <a:bodyPr lIns="0" tIns="0" rIns="0" bIns="0" rtlCol="0" anchor="t">
            <a:spAutoFit/>
          </a:bodyPr>
          <a:lstStyle/>
          <a:p>
            <a:pPr algn="l">
              <a:lnSpc>
                <a:spcPts val="14941"/>
              </a:lnSpc>
            </a:pPr>
            <a:r>
              <a:rPr lang="en-PH" sz="6600" b="1" dirty="0">
                <a:solidFill>
                  <a:srgbClr val="FFFFFF"/>
                </a:solidFill>
                <a:latin typeface="Cosmic Octo Medium"/>
                <a:ea typeface="Cosmic Octo Medium"/>
                <a:cs typeface="Cosmic Octo Medium"/>
                <a:sym typeface="Cosmic Octo Medium"/>
              </a:rPr>
              <a:t>C</a:t>
            </a:r>
            <a:r>
              <a:rPr lang="en-US" sz="6600" b="1" dirty="0">
                <a:solidFill>
                  <a:srgbClr val="FFFFFF"/>
                </a:solidFill>
                <a:latin typeface="Cosmic Octo Medium"/>
                <a:ea typeface="Cosmic Octo Medium"/>
                <a:cs typeface="Cosmic Octo Medium"/>
                <a:sym typeface="Cosmic Octo Medium"/>
              </a:rPr>
              <a:t>HATBOT</a:t>
            </a:r>
          </a:p>
        </p:txBody>
      </p:sp>
      <p:sp>
        <p:nvSpPr>
          <p:cNvPr id="7" name="Freeform 7"/>
          <p:cNvSpPr/>
          <p:nvPr/>
        </p:nvSpPr>
        <p:spPr>
          <a:xfrm>
            <a:off x="16517569" y="8475061"/>
            <a:ext cx="1005863" cy="1005863"/>
          </a:xfrm>
          <a:custGeom>
            <a:avLst/>
            <a:gdLst/>
            <a:ahLst/>
            <a:cxnLst/>
            <a:rect l="l" t="t" r="r" b="b"/>
            <a:pathLst>
              <a:path w="1005863" h="1005863">
                <a:moveTo>
                  <a:pt x="0" y="0"/>
                </a:moveTo>
                <a:lnTo>
                  <a:pt x="1005863" y="0"/>
                </a:lnTo>
                <a:lnTo>
                  <a:pt x="1005863" y="1005863"/>
                </a:lnTo>
                <a:lnTo>
                  <a:pt x="0" y="10058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TextBox 20"/>
          <p:cNvSpPr txBox="1"/>
          <p:nvPr/>
        </p:nvSpPr>
        <p:spPr>
          <a:xfrm>
            <a:off x="1183269" y="3356248"/>
            <a:ext cx="5638800" cy="3136500"/>
          </a:xfrm>
          <a:prstGeom prst="rect">
            <a:avLst/>
          </a:prstGeom>
        </p:spPr>
        <p:txBody>
          <a:bodyPr wrap="square" lIns="0" tIns="0" rIns="0" bIns="0" rtlCol="0" anchor="t">
            <a:spAutoFit/>
          </a:bodyPr>
          <a:lstStyle/>
          <a:p>
            <a:pPr algn="just">
              <a:lnSpc>
                <a:spcPts val="2741"/>
              </a:lnSpc>
            </a:pPr>
            <a:r>
              <a:rPr lang="en-US" sz="3200" b="1" dirty="0">
                <a:solidFill>
                  <a:schemeClr val="bg1"/>
                </a:solidFill>
              </a:rPr>
              <a:t>A chatbot is a software application designed to simulate human conversation through text or voice interactions. It uses natural language processing (NLP) and artificial intelligence (AI) to understand user inputs and provide appropriate responses</a:t>
            </a:r>
            <a:endParaRPr lang="en-US" sz="3200" b="1" dirty="0">
              <a:solidFill>
                <a:schemeClr val="bg1"/>
              </a:solidFill>
              <a:latin typeface="Montserrat"/>
              <a:ea typeface="Montserrat"/>
              <a:cs typeface="Montserrat"/>
              <a:sym typeface="Montserrat"/>
            </a:endParaRPr>
          </a:p>
        </p:txBody>
      </p:sp>
      <p:pic>
        <p:nvPicPr>
          <p:cNvPr id="12" name="Picture 11" descr="A computer screen shot of a chatbot&#10;&#10;Description automatically generated">
            <a:extLst>
              <a:ext uri="{FF2B5EF4-FFF2-40B4-BE49-F238E27FC236}">
                <a16:creationId xmlns:a16="http://schemas.microsoft.com/office/drawing/2014/main" id="{9DD6324E-563A-63A1-A299-EB8BA950F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8719" y="-83485"/>
            <a:ext cx="10795323" cy="103704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04D5B-19D3-38E0-9664-89C3A7A6CB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454980-E879-9BDE-1744-25A81CFBBCA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pic>
        <p:nvPicPr>
          <p:cNvPr id="13" name="Picture 12" descr="A computer screen with text on it&#10;&#10;Description automatically generated">
            <a:extLst>
              <a:ext uri="{FF2B5EF4-FFF2-40B4-BE49-F238E27FC236}">
                <a16:creationId xmlns:a16="http://schemas.microsoft.com/office/drawing/2014/main" id="{8E439819-41A0-AE80-427D-26EB3F37F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300"/>
            <a:ext cx="18288000" cy="11277600"/>
          </a:xfrm>
          <a:prstGeom prst="rect">
            <a:avLst/>
          </a:prstGeom>
        </p:spPr>
      </p:pic>
    </p:spTree>
    <p:extLst>
      <p:ext uri="{BB962C8B-B14F-4D97-AF65-F5344CB8AC3E}">
        <p14:creationId xmlns:p14="http://schemas.microsoft.com/office/powerpoint/2010/main" val="519630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8" name="Rectangle: Rounded Corners 7">
            <a:extLst>
              <a:ext uri="{FF2B5EF4-FFF2-40B4-BE49-F238E27FC236}">
                <a16:creationId xmlns:a16="http://schemas.microsoft.com/office/drawing/2014/main" id="{DF5370EE-A43B-E83C-14BA-22937A3F9638}"/>
              </a:ext>
            </a:extLst>
          </p:cNvPr>
          <p:cNvSpPr/>
          <p:nvPr/>
        </p:nvSpPr>
        <p:spPr>
          <a:xfrm>
            <a:off x="152400" y="342899"/>
            <a:ext cx="7239000" cy="8382001"/>
          </a:xfrm>
          <a:prstGeom prst="roundRect">
            <a:avLst>
              <a:gd name="adj" fmla="val 10000"/>
            </a:avLst>
          </a:prstGeom>
          <a:solidFill>
            <a:schemeClr val="accent2">
              <a:lumMod val="75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7" name="TextBox 7"/>
          <p:cNvSpPr txBox="1"/>
          <p:nvPr/>
        </p:nvSpPr>
        <p:spPr>
          <a:xfrm>
            <a:off x="579355" y="342899"/>
            <a:ext cx="8137690" cy="4208844"/>
          </a:xfrm>
          <a:prstGeom prst="rect">
            <a:avLst/>
          </a:prstGeom>
        </p:spPr>
        <p:txBody>
          <a:bodyPr wrap="square" lIns="0" tIns="0" rIns="0" bIns="0" rtlCol="0" anchor="t">
            <a:spAutoFit/>
          </a:bodyPr>
          <a:lstStyle/>
          <a:p>
            <a:pPr algn="l">
              <a:lnSpc>
                <a:spcPts val="17953"/>
              </a:lnSpc>
            </a:pPr>
            <a:r>
              <a:rPr lang="en-PH" sz="6600" b="1" dirty="0">
                <a:solidFill>
                  <a:srgbClr val="FFFFFF"/>
                </a:solidFill>
                <a:latin typeface="Cosmic Octo Medium"/>
                <a:ea typeface="Cosmic Octo Medium"/>
                <a:cs typeface="Cosmic Octo Medium"/>
                <a:sym typeface="Cosmic Octo Medium"/>
              </a:rPr>
              <a:t>I</a:t>
            </a:r>
            <a:r>
              <a:rPr lang="en-US" sz="6600" b="1" dirty="0">
                <a:solidFill>
                  <a:srgbClr val="FFFFFF"/>
                </a:solidFill>
                <a:latin typeface="Cosmic Octo Medium"/>
                <a:ea typeface="Cosmic Octo Medium"/>
                <a:cs typeface="Cosmic Octo Medium"/>
                <a:sym typeface="Cosmic Octo Medium"/>
              </a:rPr>
              <a:t>mage</a:t>
            </a:r>
          </a:p>
          <a:p>
            <a:pPr algn="l">
              <a:lnSpc>
                <a:spcPts val="17953"/>
              </a:lnSpc>
            </a:pPr>
            <a:r>
              <a:rPr lang="en-US" sz="6600" b="1" dirty="0">
                <a:solidFill>
                  <a:srgbClr val="FFFFFF"/>
                </a:solidFill>
                <a:latin typeface="Cosmic Octo Medium"/>
                <a:ea typeface="Cosmic Octo Medium"/>
                <a:cs typeface="Cosmic Octo Medium"/>
                <a:sym typeface="Cosmic Octo Medium"/>
              </a:rPr>
              <a:t>generator</a:t>
            </a:r>
          </a:p>
        </p:txBody>
      </p:sp>
      <p:sp>
        <p:nvSpPr>
          <p:cNvPr id="12" name="TextBox 12"/>
          <p:cNvSpPr txBox="1"/>
          <p:nvPr/>
        </p:nvSpPr>
        <p:spPr>
          <a:xfrm>
            <a:off x="762000" y="5207289"/>
            <a:ext cx="5638801" cy="2539157"/>
          </a:xfrm>
          <a:prstGeom prst="rect">
            <a:avLst/>
          </a:prstGeom>
        </p:spPr>
        <p:txBody>
          <a:bodyPr wrap="square" lIns="0" tIns="0" rIns="0" bIns="0" rtlCol="0" anchor="t">
            <a:spAutoFit/>
          </a:bodyPr>
          <a:lstStyle/>
          <a:p>
            <a:pPr algn="just">
              <a:lnSpc>
                <a:spcPts val="3298"/>
              </a:lnSpc>
            </a:pPr>
            <a:r>
              <a:rPr lang="en-US" sz="3200" b="1" dirty="0">
                <a:solidFill>
                  <a:schemeClr val="bg1"/>
                </a:solidFill>
              </a:rPr>
              <a:t>An image generator is a tool or software that uses artificial intelligence (AI) to create images based on textual descriptions, existing images, or other input forms</a:t>
            </a:r>
            <a:endParaRPr lang="en-US" sz="3200" b="1" dirty="0">
              <a:solidFill>
                <a:schemeClr val="bg1"/>
              </a:solidFill>
              <a:latin typeface="Montserrat"/>
              <a:ea typeface="Montserrat"/>
              <a:cs typeface="Montserrat"/>
              <a:sym typeface="Montserrat"/>
            </a:endParaRPr>
          </a:p>
        </p:txBody>
      </p:sp>
      <p:pic>
        <p:nvPicPr>
          <p:cNvPr id="46" name="Picture 45" descr="A diagram of a software application&#10;&#10;Description automatically generated">
            <a:extLst>
              <a:ext uri="{FF2B5EF4-FFF2-40B4-BE49-F238E27FC236}">
                <a16:creationId xmlns:a16="http://schemas.microsoft.com/office/drawing/2014/main" id="{4C7CF68F-DDAB-8154-57C0-17E6F5C00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281" y="0"/>
            <a:ext cx="10469645" cy="102869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9202F-2A8A-F2CD-8BAC-45C15B58AB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7B5C454-F567-FC94-E006-BBCC7DB5BB4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pic>
        <p:nvPicPr>
          <p:cNvPr id="9" name="Picture 8" descr="A computer screen shot of a program code&#10;&#10;Description automatically generated">
            <a:extLst>
              <a:ext uri="{FF2B5EF4-FFF2-40B4-BE49-F238E27FC236}">
                <a16:creationId xmlns:a16="http://schemas.microsoft.com/office/drawing/2014/main" id="{7324C63A-292E-5215-47E7-99B4AA5EC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19100"/>
            <a:ext cx="14630400" cy="11125200"/>
          </a:xfrm>
          <a:prstGeom prst="rect">
            <a:avLst/>
          </a:prstGeom>
        </p:spPr>
      </p:pic>
    </p:spTree>
    <p:extLst>
      <p:ext uri="{BB962C8B-B14F-4D97-AF65-F5344CB8AC3E}">
        <p14:creationId xmlns:p14="http://schemas.microsoft.com/office/powerpoint/2010/main" val="1359115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dirty="0"/>
          </a:p>
        </p:txBody>
      </p:sp>
      <p:sp>
        <p:nvSpPr>
          <p:cNvPr id="7" name="Rectangle: Rounded Corners 6">
            <a:extLst>
              <a:ext uri="{FF2B5EF4-FFF2-40B4-BE49-F238E27FC236}">
                <a16:creationId xmlns:a16="http://schemas.microsoft.com/office/drawing/2014/main" id="{4BE21B3D-FB67-AF7C-9F63-EC2D389E5824}"/>
              </a:ext>
            </a:extLst>
          </p:cNvPr>
          <p:cNvSpPr/>
          <p:nvPr/>
        </p:nvSpPr>
        <p:spPr>
          <a:xfrm>
            <a:off x="762000" y="3791060"/>
            <a:ext cx="5421177" cy="4003448"/>
          </a:xfrm>
          <a:prstGeom prst="roundRect">
            <a:avLst>
              <a:gd name="adj" fmla="val 10000"/>
            </a:avLst>
          </a:prstGeom>
          <a:solidFill>
            <a:schemeClr val="accent2">
              <a:lumMod val="75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8" name="Rectangle: Rounded Corners 7">
            <a:extLst>
              <a:ext uri="{FF2B5EF4-FFF2-40B4-BE49-F238E27FC236}">
                <a16:creationId xmlns:a16="http://schemas.microsoft.com/office/drawing/2014/main" id="{8DC47DFB-B6E2-18E7-66DA-69E407BEAF58}"/>
              </a:ext>
            </a:extLst>
          </p:cNvPr>
          <p:cNvSpPr/>
          <p:nvPr/>
        </p:nvSpPr>
        <p:spPr>
          <a:xfrm>
            <a:off x="3383335" y="285335"/>
            <a:ext cx="10987930" cy="1832177"/>
          </a:xfrm>
          <a:prstGeom prst="roundRect">
            <a:avLst>
              <a:gd name="adj" fmla="val 10000"/>
            </a:avLst>
          </a:prstGeom>
          <a:solidFill>
            <a:schemeClr val="accent4">
              <a:lumMod val="50000"/>
            </a:schemeClr>
          </a:solidFill>
        </p:spPr>
        <p:style>
          <a:lnRef idx="2">
            <a:schemeClr val="lt1">
              <a:hueOff val="0"/>
              <a:satOff val="0"/>
              <a:lumOff val="0"/>
              <a:alphaOff val="0"/>
            </a:schemeClr>
          </a:lnRef>
          <a:fillRef idx="1">
            <a:schemeClr val="accent2">
              <a:hueOff val="-661686"/>
              <a:satOff val="746"/>
              <a:lumOff val="1765"/>
              <a:alphaOff val="0"/>
            </a:schemeClr>
          </a:fillRef>
          <a:effectRef idx="0">
            <a:schemeClr val="accent2">
              <a:hueOff val="-661686"/>
              <a:satOff val="746"/>
              <a:lumOff val="1765"/>
              <a:alphaOff val="0"/>
            </a:schemeClr>
          </a:effectRef>
          <a:fontRef idx="minor">
            <a:schemeClr val="lt1"/>
          </a:fontRef>
        </p:style>
        <p:txBody>
          <a:bodyPr/>
          <a:lstStyle/>
          <a:p>
            <a:endParaRPr lang="en-US" dirty="0"/>
          </a:p>
        </p:txBody>
      </p:sp>
      <p:sp>
        <p:nvSpPr>
          <p:cNvPr id="6" name="TextBox 6"/>
          <p:cNvSpPr txBox="1"/>
          <p:nvPr/>
        </p:nvSpPr>
        <p:spPr>
          <a:xfrm>
            <a:off x="762000" y="413179"/>
            <a:ext cx="16230600" cy="1244571"/>
          </a:xfrm>
          <a:prstGeom prst="rect">
            <a:avLst/>
          </a:prstGeom>
        </p:spPr>
        <p:txBody>
          <a:bodyPr wrap="square" lIns="0" tIns="0" rIns="0" bIns="0" rtlCol="0" anchor="t">
            <a:spAutoFit/>
          </a:bodyPr>
          <a:lstStyle/>
          <a:p>
            <a:pPr algn="ctr">
              <a:lnSpc>
                <a:spcPts val="11535"/>
              </a:lnSpc>
            </a:pPr>
            <a:r>
              <a:rPr lang="en-PH" sz="5400" b="1" dirty="0">
                <a:solidFill>
                  <a:srgbClr val="FFFFFF"/>
                </a:solidFill>
                <a:latin typeface="Cosmic Octo Medium"/>
                <a:ea typeface="Cosmic Octo Medium"/>
                <a:cs typeface="Cosmic Octo Medium"/>
                <a:sym typeface="Cosmic Octo Medium"/>
              </a:rPr>
              <a:t>B</a:t>
            </a:r>
            <a:r>
              <a:rPr lang="en-US" sz="5400" b="1" dirty="0">
                <a:solidFill>
                  <a:srgbClr val="FFFFFF"/>
                </a:solidFill>
                <a:latin typeface="Cosmic Octo Medium"/>
                <a:ea typeface="Cosmic Octo Medium"/>
                <a:cs typeface="Cosmic Octo Medium"/>
                <a:sym typeface="Cosmic Octo Medium"/>
              </a:rPr>
              <a:t>ACKGROUND REMOVER</a:t>
            </a:r>
          </a:p>
        </p:txBody>
      </p:sp>
      <p:sp>
        <p:nvSpPr>
          <p:cNvPr id="15" name="TextBox 15"/>
          <p:cNvSpPr txBox="1"/>
          <p:nvPr/>
        </p:nvSpPr>
        <p:spPr>
          <a:xfrm>
            <a:off x="1295401" y="3510835"/>
            <a:ext cx="4887776" cy="4283673"/>
          </a:xfrm>
          <a:prstGeom prst="rect">
            <a:avLst/>
          </a:prstGeom>
        </p:spPr>
        <p:txBody>
          <a:bodyPr lIns="0" tIns="0" rIns="0" bIns="0" rtlCol="0" anchor="t">
            <a:spAutoFit/>
          </a:bodyPr>
          <a:lstStyle/>
          <a:p>
            <a:endParaRPr lang="en-US" sz="3200" dirty="0">
              <a:solidFill>
                <a:schemeClr val="bg1"/>
              </a:solidFill>
              <a:latin typeface="Times New Roman" panose="02020603050405020304" pitchFamily="18" charset="0"/>
              <a:cs typeface="Times New Roman" panose="02020603050405020304" pitchFamily="18" charset="0"/>
            </a:endParaRPr>
          </a:p>
          <a:p>
            <a:r>
              <a:rPr lang="en-US" sz="3200" dirty="0">
                <a:solidFill>
                  <a:schemeClr val="bg1"/>
                </a:solidFill>
                <a:latin typeface="Times New Roman" panose="02020603050405020304" pitchFamily="18" charset="0"/>
                <a:cs typeface="Times New Roman" panose="02020603050405020304" pitchFamily="18" charset="0"/>
              </a:rPr>
              <a:t>A background remover is a tool or software that automatically removes or isolates the background from an image, leaving only the subject or object in the foreground.</a:t>
            </a:r>
          </a:p>
          <a:p>
            <a:pPr algn="just">
              <a:lnSpc>
                <a:spcPts val="2881"/>
              </a:lnSpc>
            </a:pPr>
            <a:endParaRPr lang="en-US" sz="2058" dirty="0">
              <a:solidFill>
                <a:srgbClr val="FFFFFF"/>
              </a:solidFill>
              <a:latin typeface="Montserrat"/>
              <a:ea typeface="Montserrat"/>
              <a:cs typeface="Montserrat"/>
              <a:sym typeface="Montserrat"/>
            </a:endParaRPr>
          </a:p>
        </p:txBody>
      </p:sp>
      <p:pic>
        <p:nvPicPr>
          <p:cNvPr id="41" name="Picture 40" descr="A diagram of a computer&#10;&#10;Description automatically generated">
            <a:extLst>
              <a:ext uri="{FF2B5EF4-FFF2-40B4-BE49-F238E27FC236}">
                <a16:creationId xmlns:a16="http://schemas.microsoft.com/office/drawing/2014/main" id="{0C86C8CB-AFEF-CCCE-9F1E-A6BF48FA2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2324101"/>
            <a:ext cx="11277599" cy="73512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425</TotalTime>
  <Words>706</Words>
  <Application>Microsoft Office PowerPoint</Application>
  <PresentationFormat>Custom</PresentationFormat>
  <Paragraphs>129</Paragraphs>
  <Slides>27</Slides>
  <Notes>13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Calibri</vt:lpstr>
      <vt:lpstr>Aptos</vt:lpstr>
      <vt:lpstr>Cosmic Octo Medium</vt:lpstr>
      <vt:lpstr>Montserrat</vt:lpstr>
      <vt:lpstr>Montserrat Bold</vt:lpstr>
      <vt:lpstr>Wingdings</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Multi Spot Laptops</cp:lastModifiedBy>
  <cp:revision>4</cp:revision>
  <dcterms:created xsi:type="dcterms:W3CDTF">2006-08-16T00:00:00Z</dcterms:created>
  <dcterms:modified xsi:type="dcterms:W3CDTF">2025-01-16T21:27:00Z</dcterms:modified>
  <dc:identifier>DAGcXMcV49E</dc:identifier>
</cp:coreProperties>
</file>